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7" r:id="rId2"/>
    <p:sldId id="598" r:id="rId3"/>
    <p:sldId id="612" r:id="rId4"/>
    <p:sldId id="613" r:id="rId5"/>
    <p:sldId id="614" r:id="rId6"/>
    <p:sldId id="615" r:id="rId7"/>
    <p:sldId id="616" r:id="rId8"/>
    <p:sldId id="617" r:id="rId9"/>
    <p:sldId id="290" r:id="rId10"/>
    <p:sldId id="352" r:id="rId11"/>
    <p:sldId id="291" r:id="rId12"/>
    <p:sldId id="618" r:id="rId13"/>
    <p:sldId id="619" r:id="rId14"/>
    <p:sldId id="620" r:id="rId15"/>
    <p:sldId id="621" r:id="rId16"/>
    <p:sldId id="622" r:id="rId17"/>
    <p:sldId id="646" r:id="rId18"/>
    <p:sldId id="623" r:id="rId19"/>
    <p:sldId id="647" r:id="rId20"/>
    <p:sldId id="648" r:id="rId21"/>
    <p:sldId id="649" r:id="rId22"/>
    <p:sldId id="627" r:id="rId23"/>
    <p:sldId id="628" r:id="rId24"/>
    <p:sldId id="629" r:id="rId25"/>
    <p:sldId id="630" r:id="rId26"/>
    <p:sldId id="632" r:id="rId27"/>
    <p:sldId id="633" r:id="rId28"/>
    <p:sldId id="356" r:id="rId29"/>
    <p:sldId id="634" r:id="rId30"/>
    <p:sldId id="357" r:id="rId31"/>
    <p:sldId id="358" r:id="rId32"/>
    <p:sldId id="359" r:id="rId33"/>
    <p:sldId id="360" r:id="rId34"/>
    <p:sldId id="637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7"/>
    <p:restoredTop sz="94013"/>
  </p:normalViewPr>
  <p:slideViewPr>
    <p:cSldViewPr snapToGrid="0" snapToObjects="1">
      <p:cViewPr varScale="1">
        <p:scale>
          <a:sx n="65" d="100"/>
          <a:sy n="65" d="100"/>
        </p:scale>
        <p:origin x="23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BF994-F8E0-5641-AC8B-EBECAEFCC63F}" type="datetimeFigureOut">
              <a:rPr lang="fr-FR" smtClean="0"/>
              <a:t>18/03/2022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9B239-FD83-944A-AA20-40338A3AEF6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5790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Glimcher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0ADA-DA03-B842-BA39-D35DD48722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19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Glimcher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0ADA-DA03-B842-BA39-D35DD487222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99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Glimcher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0ADA-DA03-B842-BA39-D35DD487222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77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67B1-EFBE-F947-9A8B-D98CB30C5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86A79-E563-AC41-B88F-5227ED563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EDECF-9A0F-E348-9D23-43CCA2173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EAFE3-5194-4548-9C10-A6D2EEE97EFD}" type="datetimeFigureOut">
              <a:rPr lang="fr-FR" smtClean="0"/>
              <a:t>18/03/2022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55EE4-7C05-B344-A385-6021808E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CD420-A093-CF4D-A36E-BBE208CD9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9A045-4438-0744-991C-2C7E5EC58E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812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6257-7581-AB46-8239-4DE17702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89EFB-8AA3-004A-9F8C-E791444A5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27A6E-73F5-654F-AAAD-BB0B731DA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EAFE3-5194-4548-9C10-A6D2EEE97EFD}" type="datetimeFigureOut">
              <a:rPr lang="fr-FR" smtClean="0"/>
              <a:t>18/03/2022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C6FF3-AEA1-274E-ADAF-58C08EC60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BAFD6-4133-1F45-9F73-B9BD3A423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9A045-4438-0744-991C-2C7E5EC58E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230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9C7179-7115-B94F-9043-0126BCCB43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43FCD-D24D-954A-9CD6-928931949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08234-228E-3C4B-860D-7A817CD70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EAFE3-5194-4548-9C10-A6D2EEE97EFD}" type="datetimeFigureOut">
              <a:rPr lang="fr-FR" smtClean="0"/>
              <a:t>18/03/2022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3D93A-F83E-E647-9430-101E4767B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E299B-881D-B84D-A3CB-B1981C86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9A045-4438-0744-991C-2C7E5EC58E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9638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AF708-A1C8-6245-BDFC-50133B618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EEFE-2983-3E42-8C3B-620E5CA8D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466D9-B337-FB42-AFE4-0131EA790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EAFE3-5194-4548-9C10-A6D2EEE97EFD}" type="datetimeFigureOut">
              <a:rPr lang="fr-FR" smtClean="0"/>
              <a:t>18/03/2022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0E569-D9E6-0F48-B7DB-BC8A1766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7D196-03DB-454A-9BF6-A8D546341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9A045-4438-0744-991C-2C7E5EC58E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477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D0971-DA53-5941-8EB0-E1699D4D8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1ED04-204B-3249-B72F-37850C25D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D7DB5-A544-8E40-A0D0-E9BEFCD9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EAFE3-5194-4548-9C10-A6D2EEE97EFD}" type="datetimeFigureOut">
              <a:rPr lang="fr-FR" smtClean="0"/>
              <a:t>18/03/2022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FAA24-5E3B-7549-BFE4-E71E2A034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D04F1-4A6C-634A-9FE2-6B01E78F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9A045-4438-0744-991C-2C7E5EC58E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4793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EE002-322B-E142-A080-43B8F24FD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A7D31-77AF-A548-816C-B9CF18187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E33244-6854-B042-9B56-9DE81D964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8F52A-D835-074D-A658-9E97A7884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EAFE3-5194-4548-9C10-A6D2EEE97EFD}" type="datetimeFigureOut">
              <a:rPr lang="fr-FR" smtClean="0"/>
              <a:t>18/03/2022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BDA33-C2FD-964E-8BBA-32FF48924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312479-6C68-384A-905C-B5BEF05C0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9A045-4438-0744-991C-2C7E5EC58E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047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B76B1-50EC-DE4C-9EE6-1341AD6F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FF5FF-E792-D94C-BE9E-488047285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ACCEC-7D8B-054B-A963-8E6B9E0D3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1E78F-F92C-4240-B462-561362FB5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F6BA98-28AC-B342-9D62-31CB52786D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1E5F56-00D9-F54C-A34E-00D836E87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EAFE3-5194-4548-9C10-A6D2EEE97EFD}" type="datetimeFigureOut">
              <a:rPr lang="fr-FR" smtClean="0"/>
              <a:t>18/03/2022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71E13B-BA20-1541-AF06-ECDD2A387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158747-8370-5A42-82CB-946679D17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9A045-4438-0744-991C-2C7E5EC58E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9066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E0D8A-7338-7049-BBBD-FB6435AD3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218749-4432-5943-A699-949DB7665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EAFE3-5194-4548-9C10-A6D2EEE97EFD}" type="datetimeFigureOut">
              <a:rPr lang="fr-FR" smtClean="0"/>
              <a:t>18/03/2022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5CEEF5-6E8E-0D46-9AE9-26D4340FE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44A84C-A861-4F4C-AA29-B330BA397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9A045-4438-0744-991C-2C7E5EC58E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7528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CBC2B-D9C4-DF48-8FF6-1E0D81B41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EAFE3-5194-4548-9C10-A6D2EEE97EFD}" type="datetimeFigureOut">
              <a:rPr lang="fr-FR" smtClean="0"/>
              <a:t>18/03/2022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6B12A3-137E-3143-9C1F-6017658C1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EE3FF-F842-4F44-B76D-C516EC13A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9A045-4438-0744-991C-2C7E5EC58E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0061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DF57B-BE06-1749-A3E6-4B97F37FF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AC89A-F7DE-164B-B5A5-E3007263F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40E3D-E23D-3840-ADC0-2D31A93BB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625A60-C7DA-6245-A7AE-02E3DBF75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EAFE3-5194-4548-9C10-A6D2EEE97EFD}" type="datetimeFigureOut">
              <a:rPr lang="fr-FR" smtClean="0"/>
              <a:t>18/03/2022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F9931-BFDF-D44E-860B-7C4CA823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7CCC4-39C5-2543-BA1A-DA5AAD881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9A045-4438-0744-991C-2C7E5EC58E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242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81EEE-BD0A-9F4C-90A3-30982CBE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A33ABB-47DD-DC4D-9989-88A0EF364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900890-118B-844E-A7F1-9231130E0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55BA-1340-6645-AA0E-B3AC2333A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EAFE3-5194-4548-9C10-A6D2EEE97EFD}" type="datetimeFigureOut">
              <a:rPr lang="fr-FR" smtClean="0"/>
              <a:t>18/03/2022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BDE19-DAAC-9644-AC6B-A9AD10BAF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275FD-AEB3-5740-B9AA-AC4415B50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9A045-4438-0744-991C-2C7E5EC58E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7869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4899E5-4FE1-634A-BFBA-AC7F1B5A0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5B988-59E0-E64F-A896-FDB192462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D00BC-993A-3B41-83AE-31790FA2CC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EAFE3-5194-4548-9C10-A6D2EEE97EFD}" type="datetimeFigureOut">
              <a:rPr lang="fr-FR" smtClean="0"/>
              <a:t>18/03/2022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6C3C3-7353-C146-9CE0-472EC70F40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DEBD4-0992-B746-9A2A-CCA90FCEF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9A045-4438-0744-991C-2C7E5EC58E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828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16.png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068D-4E49-9042-B55C-085CB20FE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2342"/>
            <a:ext cx="9144000" cy="2387600"/>
          </a:xfrm>
        </p:spPr>
        <p:txBody>
          <a:bodyPr/>
          <a:lstStyle/>
          <a:p>
            <a:r>
              <a:rPr lang="fr-FR" dirty="0"/>
              <a:t>Cerveau et Récompense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CBC20-EA09-E449-B595-E4F2A3538D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Episode 9</a:t>
            </a:r>
          </a:p>
        </p:txBody>
      </p:sp>
    </p:spTree>
    <p:extLst>
      <p:ext uri="{BB962C8B-B14F-4D97-AF65-F5344CB8AC3E}">
        <p14:creationId xmlns:p14="http://schemas.microsoft.com/office/powerpoint/2010/main" val="1313952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11862" y="6404104"/>
            <a:ext cx="449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Levy &amp; </a:t>
            </a:r>
            <a:r>
              <a:rPr lang="en-US" sz="1200" dirty="0" err="1">
                <a:latin typeface="Times"/>
                <a:cs typeface="Times"/>
              </a:rPr>
              <a:t>Glimcher</a:t>
            </a:r>
            <a:r>
              <a:rPr lang="en-US" sz="1200" dirty="0">
                <a:latin typeface="Times"/>
                <a:cs typeface="Times"/>
              </a:rPr>
              <a:t>  (2012). Current opinion in neurobiology, 22, 1027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1155700"/>
            <a:ext cx="7874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11862" y="6404104"/>
            <a:ext cx="449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Levy &amp; </a:t>
            </a:r>
            <a:r>
              <a:rPr lang="en-US" sz="1200" dirty="0" err="1">
                <a:latin typeface="Times"/>
                <a:cs typeface="Times"/>
              </a:rPr>
              <a:t>Glimcher</a:t>
            </a:r>
            <a:r>
              <a:rPr lang="en-US" sz="1200" dirty="0">
                <a:latin typeface="Times"/>
                <a:cs typeface="Times"/>
              </a:rPr>
              <a:t>  (2012). Current opinion in neurobiology, 22, 1027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81100"/>
            <a:ext cx="9144000" cy="449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71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A44A1E-E44D-2546-92EA-359E3546C4B9}"/>
              </a:ext>
            </a:extLst>
          </p:cNvPr>
          <p:cNvSpPr txBox="1"/>
          <p:nvPr/>
        </p:nvSpPr>
        <p:spPr>
          <a:xfrm>
            <a:off x="8656504" y="6386526"/>
            <a:ext cx="3342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Hare et al. (2010).Journal of Neuroscience, 30, 583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BDE65-64AA-3D43-85D2-86A68C330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377" y="914628"/>
            <a:ext cx="5579207" cy="4120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E9E04-0BA3-6E4E-A1BC-26D306355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249" y="1478334"/>
            <a:ext cx="2101461" cy="1984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A16F09-1663-DB4D-A75E-583D46983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01" y="281458"/>
            <a:ext cx="2209312" cy="1766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088A13-EA19-F547-9AA0-53C32FD7DEE5}"/>
              </a:ext>
            </a:extLst>
          </p:cNvPr>
          <p:cNvSpPr txBox="1"/>
          <p:nvPr/>
        </p:nvSpPr>
        <p:spPr>
          <a:xfrm>
            <a:off x="789571" y="2047742"/>
            <a:ext cx="1142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Todd Hare</a:t>
            </a:r>
          </a:p>
        </p:txBody>
      </p:sp>
    </p:spTree>
    <p:extLst>
      <p:ext uri="{BB962C8B-B14F-4D97-AF65-F5344CB8AC3E}">
        <p14:creationId xmlns:p14="http://schemas.microsoft.com/office/powerpoint/2010/main" val="12057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A44A1E-E44D-2546-92EA-359E3546C4B9}"/>
              </a:ext>
            </a:extLst>
          </p:cNvPr>
          <p:cNvSpPr txBox="1"/>
          <p:nvPr/>
        </p:nvSpPr>
        <p:spPr>
          <a:xfrm>
            <a:off x="8656504" y="6386526"/>
            <a:ext cx="3342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Hare et al. (2010).Journal of Neuroscience, 30, 583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BDE65-64AA-3D43-85D2-86A68C330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377" y="914628"/>
            <a:ext cx="5579207" cy="41200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FBDF90-4D72-D647-AD6F-23628320E037}"/>
              </a:ext>
            </a:extLst>
          </p:cNvPr>
          <p:cNvSpPr txBox="1"/>
          <p:nvPr/>
        </p:nvSpPr>
        <p:spPr>
          <a:xfrm>
            <a:off x="3806536" y="1338168"/>
            <a:ext cx="4114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Combien souhaitez-vous donner d’argent à cette association 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A71A84-42B0-F946-99CA-A02DBF5EC31B}"/>
              </a:ext>
            </a:extLst>
          </p:cNvPr>
          <p:cNvCxnSpPr/>
          <p:nvPr/>
        </p:nvCxnSpPr>
        <p:spPr>
          <a:xfrm>
            <a:off x="3806536" y="2730321"/>
            <a:ext cx="42685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81BFF93-7A85-504C-87CD-F521B82E9468}"/>
              </a:ext>
            </a:extLst>
          </p:cNvPr>
          <p:cNvSpPr txBox="1"/>
          <p:nvPr/>
        </p:nvSpPr>
        <p:spPr>
          <a:xfrm>
            <a:off x="3806536" y="30007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41D41-D4B8-2D49-A293-3AD097CB8A9E}"/>
              </a:ext>
            </a:extLst>
          </p:cNvPr>
          <p:cNvSpPr txBox="1"/>
          <p:nvPr/>
        </p:nvSpPr>
        <p:spPr>
          <a:xfrm>
            <a:off x="7748682" y="29520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$100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7B7E58-54C5-8448-96D8-4D336C7A7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01" y="281458"/>
            <a:ext cx="2209312" cy="17662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18EB90-5436-B242-88C8-E3B7BF958612}"/>
              </a:ext>
            </a:extLst>
          </p:cNvPr>
          <p:cNvSpPr txBox="1"/>
          <p:nvPr/>
        </p:nvSpPr>
        <p:spPr>
          <a:xfrm>
            <a:off x="789571" y="2047742"/>
            <a:ext cx="1142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Todd Hare</a:t>
            </a:r>
          </a:p>
        </p:txBody>
      </p:sp>
    </p:spTree>
    <p:extLst>
      <p:ext uri="{BB962C8B-B14F-4D97-AF65-F5344CB8AC3E}">
        <p14:creationId xmlns:p14="http://schemas.microsoft.com/office/powerpoint/2010/main" val="3031653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A44A1E-E44D-2546-92EA-359E3546C4B9}"/>
              </a:ext>
            </a:extLst>
          </p:cNvPr>
          <p:cNvSpPr txBox="1"/>
          <p:nvPr/>
        </p:nvSpPr>
        <p:spPr>
          <a:xfrm>
            <a:off x="8656504" y="6386526"/>
            <a:ext cx="3342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Hare et al. (2010).Journal of Neuroscience, 30, 583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BDE65-64AA-3D43-85D2-86A68C330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377" y="914628"/>
            <a:ext cx="5579207" cy="41200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FBDF90-4D72-D647-AD6F-23628320E037}"/>
              </a:ext>
            </a:extLst>
          </p:cNvPr>
          <p:cNvSpPr txBox="1"/>
          <p:nvPr/>
        </p:nvSpPr>
        <p:spPr>
          <a:xfrm>
            <a:off x="3806536" y="1338168"/>
            <a:ext cx="4114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Combien souhaitez-vous donner d’argent à cette association 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A71A84-42B0-F946-99CA-A02DBF5EC31B}"/>
              </a:ext>
            </a:extLst>
          </p:cNvPr>
          <p:cNvCxnSpPr/>
          <p:nvPr/>
        </p:nvCxnSpPr>
        <p:spPr>
          <a:xfrm>
            <a:off x="3806536" y="2730321"/>
            <a:ext cx="42685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81BFF93-7A85-504C-87CD-F521B82E9468}"/>
              </a:ext>
            </a:extLst>
          </p:cNvPr>
          <p:cNvSpPr txBox="1"/>
          <p:nvPr/>
        </p:nvSpPr>
        <p:spPr>
          <a:xfrm>
            <a:off x="3806536" y="30007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41D41-D4B8-2D49-A293-3AD097CB8A9E}"/>
              </a:ext>
            </a:extLst>
          </p:cNvPr>
          <p:cNvSpPr txBox="1"/>
          <p:nvPr/>
        </p:nvSpPr>
        <p:spPr>
          <a:xfrm>
            <a:off x="7748682" y="29520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$100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3344842-8B86-774F-9F1C-A5E89F5E7726}"/>
              </a:ext>
            </a:extLst>
          </p:cNvPr>
          <p:cNvSpPr/>
          <p:nvPr/>
        </p:nvSpPr>
        <p:spPr>
          <a:xfrm>
            <a:off x="4597758" y="2619481"/>
            <a:ext cx="193183" cy="221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416459-9583-BC49-BD97-3BB74D43F6B0}"/>
              </a:ext>
            </a:extLst>
          </p:cNvPr>
          <p:cNvSpPr txBox="1"/>
          <p:nvPr/>
        </p:nvSpPr>
        <p:spPr>
          <a:xfrm>
            <a:off x="4426487" y="226152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5943CD-7AF1-3244-A2ED-F2BF9D604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01" y="281458"/>
            <a:ext cx="2209312" cy="17662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780A16-2E09-BB46-9AB8-E5C520B874B1}"/>
              </a:ext>
            </a:extLst>
          </p:cNvPr>
          <p:cNvSpPr txBox="1"/>
          <p:nvPr/>
        </p:nvSpPr>
        <p:spPr>
          <a:xfrm>
            <a:off x="789571" y="2047742"/>
            <a:ext cx="1142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Todd Hare</a:t>
            </a:r>
          </a:p>
        </p:txBody>
      </p:sp>
    </p:spTree>
    <p:extLst>
      <p:ext uri="{BB962C8B-B14F-4D97-AF65-F5344CB8AC3E}">
        <p14:creationId xmlns:p14="http://schemas.microsoft.com/office/powerpoint/2010/main" val="1493905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83E74C-2F40-3F48-A1FC-2850D55714F8}"/>
              </a:ext>
            </a:extLst>
          </p:cNvPr>
          <p:cNvSpPr txBox="1"/>
          <p:nvPr/>
        </p:nvSpPr>
        <p:spPr>
          <a:xfrm>
            <a:off x="8656504" y="6386526"/>
            <a:ext cx="3342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Hare et al. (2010).Journal of Neuroscience, 30, 583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168BA-1EDD-0342-9F65-0FBB9E028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07" y="2790025"/>
            <a:ext cx="3403600" cy="387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35DCE0-2FFE-814A-BC81-733CCD513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538" y="3389107"/>
            <a:ext cx="3922235" cy="3274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2BD991-A54E-8442-8D67-E568AFEFC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01" y="281458"/>
            <a:ext cx="2209312" cy="1766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65C6D2-A406-A14F-BFDE-61135BEA6A5E}"/>
              </a:ext>
            </a:extLst>
          </p:cNvPr>
          <p:cNvSpPr txBox="1"/>
          <p:nvPr/>
        </p:nvSpPr>
        <p:spPr>
          <a:xfrm>
            <a:off x="789571" y="2047742"/>
            <a:ext cx="1142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Todd Hare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E92AE9-606D-C14E-9013-8E3546ABE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907" y="71536"/>
            <a:ext cx="6966129" cy="271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2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A33FD9-3D6F-FF47-A4B2-E4E549EBEB87}"/>
              </a:ext>
            </a:extLst>
          </p:cNvPr>
          <p:cNvSpPr txBox="1"/>
          <p:nvPr/>
        </p:nvSpPr>
        <p:spPr>
          <a:xfrm>
            <a:off x="420624" y="274320"/>
            <a:ext cx="11434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TIME-OUT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F3241E-1CB3-2049-93C1-8C22CFD7751A}"/>
              </a:ext>
            </a:extLst>
          </p:cNvPr>
          <p:cNvSpPr txBox="1"/>
          <p:nvPr/>
        </p:nvSpPr>
        <p:spPr>
          <a:xfrm>
            <a:off x="1386646" y="2626911"/>
            <a:ext cx="1041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Quelle est la méthodologie de l’étude de </a:t>
            </a:r>
            <a:r>
              <a:rPr lang="fr-FR" dirty="0" err="1"/>
              <a:t>O’Doherty</a:t>
            </a:r>
            <a:r>
              <a:rPr lang="fr-FR" dirty="0"/>
              <a:t>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A3822-8933-2747-8576-1CB593B0588B}"/>
              </a:ext>
            </a:extLst>
          </p:cNvPr>
          <p:cNvSpPr txBox="1"/>
          <p:nvPr/>
        </p:nvSpPr>
        <p:spPr>
          <a:xfrm>
            <a:off x="1386645" y="3405844"/>
            <a:ext cx="1041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Quelles sont les conclusions de cette étude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7DE4E7-02BE-5D4B-8F5F-C86E40AD2DBC}"/>
              </a:ext>
            </a:extLst>
          </p:cNvPr>
          <p:cNvSpPr txBox="1"/>
          <p:nvPr/>
        </p:nvSpPr>
        <p:spPr>
          <a:xfrm>
            <a:off x="1386644" y="4184777"/>
            <a:ext cx="1041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Ces conclusions sont-elles bien établies ? Valent-elles pour d’autres types de récompenses ?</a:t>
            </a:r>
          </a:p>
        </p:txBody>
      </p:sp>
    </p:spTree>
    <p:extLst>
      <p:ext uri="{BB962C8B-B14F-4D97-AF65-F5344CB8AC3E}">
        <p14:creationId xmlns:p14="http://schemas.microsoft.com/office/powerpoint/2010/main" val="351655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11862" y="6404104"/>
            <a:ext cx="449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Levy &amp; </a:t>
            </a:r>
            <a:r>
              <a:rPr lang="en-US" sz="1200" dirty="0" err="1">
                <a:latin typeface="Times"/>
                <a:cs typeface="Times"/>
              </a:rPr>
              <a:t>Glimcher</a:t>
            </a:r>
            <a:r>
              <a:rPr lang="en-US" sz="1200" dirty="0">
                <a:latin typeface="Times"/>
                <a:cs typeface="Times"/>
              </a:rPr>
              <a:t>  (2012). Current opinion in neurobiology, 22, 1027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4" y="1"/>
            <a:ext cx="5024757" cy="640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21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AC19E4-4820-E747-BB6C-31D1271F576D}"/>
              </a:ext>
            </a:extLst>
          </p:cNvPr>
          <p:cNvSpPr txBox="1"/>
          <p:nvPr/>
        </p:nvSpPr>
        <p:spPr>
          <a:xfrm>
            <a:off x="427512" y="249382"/>
            <a:ext cx="206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Que préférez-vous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F6F64-B1A9-1E4E-821E-EF461DBEB050}"/>
              </a:ext>
            </a:extLst>
          </p:cNvPr>
          <p:cNvSpPr txBox="1"/>
          <p:nvPr/>
        </p:nvSpPr>
        <p:spPr>
          <a:xfrm>
            <a:off x="1555668" y="843148"/>
            <a:ext cx="225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100 euros maintenant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DC400E-924A-0E45-B11D-6AC4AAC0C8C5}"/>
              </a:ext>
            </a:extLst>
          </p:cNvPr>
          <p:cNvSpPr txBox="1"/>
          <p:nvPr/>
        </p:nvSpPr>
        <p:spPr>
          <a:xfrm>
            <a:off x="4132613" y="843148"/>
            <a:ext cx="241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100 euros dans 10 jours</a:t>
            </a:r>
          </a:p>
        </p:txBody>
      </p:sp>
    </p:spTree>
    <p:extLst>
      <p:ext uri="{BB962C8B-B14F-4D97-AF65-F5344CB8AC3E}">
        <p14:creationId xmlns:p14="http://schemas.microsoft.com/office/powerpoint/2010/main" val="261107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AC19E4-4820-E747-BB6C-31D1271F576D}"/>
              </a:ext>
            </a:extLst>
          </p:cNvPr>
          <p:cNvSpPr txBox="1"/>
          <p:nvPr/>
        </p:nvSpPr>
        <p:spPr>
          <a:xfrm>
            <a:off x="427512" y="249382"/>
            <a:ext cx="206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Que préférez-vous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F6F64-B1A9-1E4E-821E-EF461DBEB050}"/>
              </a:ext>
            </a:extLst>
          </p:cNvPr>
          <p:cNvSpPr txBox="1"/>
          <p:nvPr/>
        </p:nvSpPr>
        <p:spPr>
          <a:xfrm>
            <a:off x="1555668" y="843148"/>
            <a:ext cx="22533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100 euros maintenant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DC400E-924A-0E45-B11D-6AC4AAC0C8C5}"/>
              </a:ext>
            </a:extLst>
          </p:cNvPr>
          <p:cNvSpPr txBox="1"/>
          <p:nvPr/>
        </p:nvSpPr>
        <p:spPr>
          <a:xfrm>
            <a:off x="4132613" y="843148"/>
            <a:ext cx="241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100 euros dans 10 jours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D7DE0A-0F31-C548-BE94-D1FBFD6689BB}"/>
              </a:ext>
            </a:extLst>
          </p:cNvPr>
          <p:cNvSpPr txBox="1"/>
          <p:nvPr/>
        </p:nvSpPr>
        <p:spPr>
          <a:xfrm>
            <a:off x="6871013" y="843148"/>
            <a:ext cx="3489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V(100 euros, 0) &gt; V(100 euros, 10)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18EF3-D762-D843-9EF8-BDE5FD931A7F}"/>
              </a:ext>
            </a:extLst>
          </p:cNvPr>
          <p:cNvSpPr txBox="1"/>
          <p:nvPr/>
        </p:nvSpPr>
        <p:spPr>
          <a:xfrm>
            <a:off x="4132613" y="1660566"/>
            <a:ext cx="24147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100 euros dans 10 jours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BF179A-B42A-484F-A5BB-BAD3CB084B33}"/>
              </a:ext>
            </a:extLst>
          </p:cNvPr>
          <p:cNvSpPr txBox="1"/>
          <p:nvPr/>
        </p:nvSpPr>
        <p:spPr>
          <a:xfrm>
            <a:off x="1555668" y="1660566"/>
            <a:ext cx="21362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10 euros maintenant</a:t>
            </a:r>
          </a:p>
        </p:txBody>
      </p:sp>
    </p:spTree>
    <p:extLst>
      <p:ext uri="{BB962C8B-B14F-4D97-AF65-F5344CB8AC3E}">
        <p14:creationId xmlns:p14="http://schemas.microsoft.com/office/powerpoint/2010/main" val="252308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CE50E8-F6DF-D142-8697-E80B0F2763D8}"/>
              </a:ext>
            </a:extLst>
          </p:cNvPr>
          <p:cNvSpPr txBox="1"/>
          <p:nvPr/>
        </p:nvSpPr>
        <p:spPr>
          <a:xfrm>
            <a:off x="1568647" y="807866"/>
            <a:ext cx="340158" cy="300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5" dirty="0"/>
              <a:t>s1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B8E1E-1A62-1F4A-B301-BCB26833710A}"/>
              </a:ext>
            </a:extLst>
          </p:cNvPr>
          <p:cNvSpPr txBox="1"/>
          <p:nvPr/>
        </p:nvSpPr>
        <p:spPr>
          <a:xfrm>
            <a:off x="1579708" y="2212632"/>
            <a:ext cx="340158" cy="300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5" dirty="0"/>
              <a:t>s2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5580D-2A91-C14D-A9FC-DBDC4D3302F8}"/>
                  </a:ext>
                </a:extLst>
              </p:cNvPr>
              <p:cNvSpPr txBox="1"/>
              <p:nvPr/>
            </p:nvSpPr>
            <p:spPr>
              <a:xfrm>
                <a:off x="2925332" y="1870122"/>
                <a:ext cx="659861" cy="300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5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355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55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355" i="1">
                          <a:latin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fr-FR" sz="1355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5580D-2A91-C14D-A9FC-DBDC4D330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332" y="1870122"/>
                <a:ext cx="659861" cy="300852"/>
              </a:xfrm>
              <a:prstGeom prst="rect">
                <a:avLst/>
              </a:prstGeom>
              <a:blipFill>
                <a:blip r:embed="rId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ED67D17-A9C9-B64F-8C2D-4B47AE9F6FBC}"/>
              </a:ext>
            </a:extLst>
          </p:cNvPr>
          <p:cNvSpPr/>
          <p:nvPr/>
        </p:nvSpPr>
        <p:spPr>
          <a:xfrm>
            <a:off x="2448505" y="1488393"/>
            <a:ext cx="5439678" cy="32277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815" tIns="34408" rIns="68815" bIns="344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5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14C7B08-6F70-5445-9393-92439509A2D5}"/>
                  </a:ext>
                </a:extLst>
              </p:cNvPr>
              <p:cNvSpPr txBox="1"/>
              <p:nvPr/>
            </p:nvSpPr>
            <p:spPr>
              <a:xfrm>
                <a:off x="2931582" y="2211640"/>
                <a:ext cx="659861" cy="300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5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355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55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355" i="1">
                          <a:latin typeface="Cambria Math" panose="02040503050406030204" pitchFamily="18" charset="0"/>
                        </a:rPr>
                        <m:t>2)</m:t>
                      </m:r>
                    </m:oMath>
                  </m:oMathPara>
                </a14:m>
                <a:endParaRPr lang="fr-FR" sz="1355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14C7B08-6F70-5445-9393-92439509A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582" y="2211640"/>
                <a:ext cx="659861" cy="300852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620398F-E470-AF47-A904-5A8157A651A7}"/>
              </a:ext>
            </a:extLst>
          </p:cNvPr>
          <p:cNvSpPr/>
          <p:nvPr/>
        </p:nvSpPr>
        <p:spPr>
          <a:xfrm>
            <a:off x="2592379" y="1575602"/>
            <a:ext cx="1052201" cy="10404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815" tIns="34408" rIns="68815" bIns="344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5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CB067C-F12E-7941-9437-3BEF191281F3}"/>
              </a:ext>
            </a:extLst>
          </p:cNvPr>
          <p:cNvSpPr txBox="1"/>
          <p:nvPr/>
        </p:nvSpPr>
        <p:spPr>
          <a:xfrm>
            <a:off x="2667605" y="1582151"/>
            <a:ext cx="643061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5" dirty="0"/>
              <a:t>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C2B17B-CE10-E845-957A-60DF5DD28178}"/>
                  </a:ext>
                </a:extLst>
              </p:cNvPr>
              <p:cNvSpPr txBox="1"/>
              <p:nvPr/>
            </p:nvSpPr>
            <p:spPr>
              <a:xfrm>
                <a:off x="5688964" y="2095812"/>
                <a:ext cx="1545936" cy="300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35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5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355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1355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5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5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355" i="1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35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5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355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355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5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5" i="1">
                        <a:latin typeface="Cambria Math" panose="02040503050406030204" pitchFamily="18" charset="0"/>
                      </a:rPr>
                      <m:t>2)</m:t>
                    </m:r>
                  </m:oMath>
                </a14:m>
                <a:r>
                  <a:rPr lang="fr-FR" sz="1355" dirty="0"/>
                  <a:t> ?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C2B17B-CE10-E845-957A-60DF5DD28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964" y="2095812"/>
                <a:ext cx="1545936" cy="300852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C219B8D-245C-9542-AC25-F5CD71AE2C70}"/>
              </a:ext>
            </a:extLst>
          </p:cNvPr>
          <p:cNvSpPr txBox="1"/>
          <p:nvPr/>
        </p:nvSpPr>
        <p:spPr>
          <a:xfrm>
            <a:off x="8228421" y="2009096"/>
            <a:ext cx="901209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5" dirty="0" err="1"/>
              <a:t>Choose</a:t>
            </a:r>
            <a:r>
              <a:rPr lang="fr-FR" sz="1355" dirty="0"/>
              <a:t> s1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AAB03A-E29A-4D4E-9BDA-4C3AD44001A6}"/>
              </a:ext>
            </a:extLst>
          </p:cNvPr>
          <p:cNvSpPr txBox="1"/>
          <p:nvPr/>
        </p:nvSpPr>
        <p:spPr>
          <a:xfrm>
            <a:off x="8228421" y="3811432"/>
            <a:ext cx="901209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5" dirty="0" err="1"/>
              <a:t>Choose</a:t>
            </a:r>
            <a:r>
              <a:rPr lang="fr-FR" sz="1355" dirty="0"/>
              <a:t> s2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D29C02F-A950-8D47-BB69-81F786C92205}"/>
              </a:ext>
            </a:extLst>
          </p:cNvPr>
          <p:cNvSpPr/>
          <p:nvPr/>
        </p:nvSpPr>
        <p:spPr>
          <a:xfrm>
            <a:off x="5604824" y="1575602"/>
            <a:ext cx="1627953" cy="10404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815" tIns="34408" rIns="68815" bIns="344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5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D1FDD8-FE38-A246-881E-2C8A0F326440}"/>
              </a:ext>
            </a:extLst>
          </p:cNvPr>
          <p:cNvSpPr txBox="1"/>
          <p:nvPr/>
        </p:nvSpPr>
        <p:spPr>
          <a:xfrm>
            <a:off x="5604824" y="1629181"/>
            <a:ext cx="782587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5" dirty="0" err="1"/>
              <a:t>Decision</a:t>
            </a:r>
            <a:endParaRPr lang="fr-FR" sz="1355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DA6FB6-152D-4145-B444-5791AB6DB806}"/>
              </a:ext>
            </a:extLst>
          </p:cNvPr>
          <p:cNvCxnSpPr>
            <a:cxnSpLocks/>
            <a:stCxn id="47" idx="3"/>
            <a:endCxn id="8" idx="1"/>
          </p:cNvCxnSpPr>
          <p:nvPr/>
        </p:nvCxnSpPr>
        <p:spPr>
          <a:xfrm>
            <a:off x="7232777" y="2095813"/>
            <a:ext cx="995644" cy="63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9F99B05-E6E7-EF42-BFC9-6554C4C2C044}"/>
              </a:ext>
            </a:extLst>
          </p:cNvPr>
          <p:cNvCxnSpPr>
            <a:stCxn id="47" idx="3"/>
            <a:endCxn id="46" idx="1"/>
          </p:cNvCxnSpPr>
          <p:nvPr/>
        </p:nvCxnSpPr>
        <p:spPr>
          <a:xfrm>
            <a:off x="7232777" y="2095813"/>
            <a:ext cx="995644" cy="1866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F684731-81C6-4C47-9B35-998AC404257C}"/>
              </a:ext>
            </a:extLst>
          </p:cNvPr>
          <p:cNvCxnSpPr>
            <a:cxnSpLocks/>
            <a:stCxn id="24" idx="3"/>
            <a:endCxn id="47" idx="1"/>
          </p:cNvCxnSpPr>
          <p:nvPr/>
        </p:nvCxnSpPr>
        <p:spPr>
          <a:xfrm>
            <a:off x="3644580" y="2095812"/>
            <a:ext cx="19602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27A040B-8333-DD4D-8B4E-73BE77750A26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1908805" y="958292"/>
            <a:ext cx="1016527" cy="1062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1FF47E-2BF0-464A-9763-A1AB923BB091}"/>
              </a:ext>
            </a:extLst>
          </p:cNvPr>
          <p:cNvCxnSpPr>
            <a:cxnSpLocks/>
            <a:stCxn id="6" idx="3"/>
            <a:endCxn id="23" idx="1"/>
          </p:cNvCxnSpPr>
          <p:nvPr/>
        </p:nvCxnSpPr>
        <p:spPr>
          <a:xfrm flipV="1">
            <a:off x="1919866" y="2362066"/>
            <a:ext cx="1011716" cy="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AAEB4E3-A1C4-B146-AA9D-020054709531}"/>
              </a:ext>
            </a:extLst>
          </p:cNvPr>
          <p:cNvSpPr txBox="1"/>
          <p:nvPr/>
        </p:nvSpPr>
        <p:spPr>
          <a:xfrm>
            <a:off x="7376338" y="1843992"/>
            <a:ext cx="433067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5" dirty="0"/>
              <a:t>YES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2551EF6-A10D-2546-A00C-B677CC2E4802}"/>
              </a:ext>
            </a:extLst>
          </p:cNvPr>
          <p:cNvSpPr txBox="1"/>
          <p:nvPr/>
        </p:nvSpPr>
        <p:spPr>
          <a:xfrm>
            <a:off x="7341352" y="3197582"/>
            <a:ext cx="412292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5" dirty="0"/>
              <a:t>NO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2CCBB785-8D36-644A-AEDC-E1E92A556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73" y="523314"/>
            <a:ext cx="1407765" cy="877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F6E8DD2-4436-DE47-84F9-198A52B73D9E}"/>
                  </a:ext>
                </a:extLst>
              </p:cNvPr>
              <p:cNvSpPr txBox="1"/>
              <p:nvPr/>
            </p:nvSpPr>
            <p:spPr>
              <a:xfrm>
                <a:off x="4399373" y="4150780"/>
                <a:ext cx="317459" cy="300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55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fr-FR" sz="1355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F6E8DD2-4436-DE47-84F9-198A52B73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373" y="4150780"/>
                <a:ext cx="317459" cy="3008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E26CD49E-463A-CC43-87F0-DD7D2C4055AD}"/>
              </a:ext>
            </a:extLst>
          </p:cNvPr>
          <p:cNvSpPr/>
          <p:nvPr/>
        </p:nvSpPr>
        <p:spPr>
          <a:xfrm>
            <a:off x="3294348" y="3772914"/>
            <a:ext cx="1375299" cy="8039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815" tIns="34408" rIns="68815" bIns="344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5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9DBE9A-750A-D74B-A74D-00C674BDD802}"/>
              </a:ext>
            </a:extLst>
          </p:cNvPr>
          <p:cNvSpPr txBox="1"/>
          <p:nvPr/>
        </p:nvSpPr>
        <p:spPr>
          <a:xfrm>
            <a:off x="3295400" y="3772913"/>
            <a:ext cx="1433726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5" dirty="0"/>
              <a:t>“Pleasure center”</a:t>
            </a:r>
            <a:endParaRPr lang="fr-FR" sz="1355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561F89D-1621-9642-B8CD-AB2002A795B0}"/>
              </a:ext>
            </a:extLst>
          </p:cNvPr>
          <p:cNvCxnSpPr>
            <a:cxnSpLocks/>
            <a:stCxn id="54" idx="6"/>
            <a:endCxn id="45" idx="1"/>
          </p:cNvCxnSpPr>
          <p:nvPr/>
        </p:nvCxnSpPr>
        <p:spPr>
          <a:xfrm>
            <a:off x="3137852" y="4289756"/>
            <a:ext cx="1261521" cy="1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E43B1A1-800C-264C-8C2A-F98B21AA2412}"/>
              </a:ext>
            </a:extLst>
          </p:cNvPr>
          <p:cNvSpPr/>
          <p:nvPr/>
        </p:nvSpPr>
        <p:spPr>
          <a:xfrm>
            <a:off x="2654491" y="4063624"/>
            <a:ext cx="483361" cy="4522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815" tIns="34408" rIns="68815" bIns="344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5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01BEC91-1E74-9D46-A729-3FDFA59CA8BA}"/>
                  </a:ext>
                </a:extLst>
              </p:cNvPr>
              <p:cNvSpPr txBox="1"/>
              <p:nvPr/>
            </p:nvSpPr>
            <p:spPr>
              <a:xfrm>
                <a:off x="5746852" y="3461198"/>
                <a:ext cx="998094" cy="300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55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355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355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355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355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355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fr-FR" sz="1355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01BEC91-1E74-9D46-A729-3FDFA59CA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852" y="3461198"/>
                <a:ext cx="998094" cy="300852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6B3532B5-E38C-D04E-A502-2C3BFA908627}"/>
              </a:ext>
            </a:extLst>
          </p:cNvPr>
          <p:cNvSpPr/>
          <p:nvPr/>
        </p:nvSpPr>
        <p:spPr>
          <a:xfrm>
            <a:off x="5636428" y="2832541"/>
            <a:ext cx="1379999" cy="10551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815" tIns="34408" rIns="68815" bIns="344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5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0E04C26-9D23-694E-88CD-A2983E93A7CD}"/>
              </a:ext>
            </a:extLst>
          </p:cNvPr>
          <p:cNvSpPr txBox="1"/>
          <p:nvPr/>
        </p:nvSpPr>
        <p:spPr>
          <a:xfrm>
            <a:off x="5662710" y="2963973"/>
            <a:ext cx="1303242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5" dirty="0"/>
              <a:t>Prediction error</a:t>
            </a:r>
            <a:endParaRPr lang="fr-FR" sz="1355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42FE45-9265-054A-A5D7-4FDA1B665BD5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669647" y="3746027"/>
            <a:ext cx="993064" cy="428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08EB92-CDD8-0045-9BF3-9EF43EABED0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118479" y="2616023"/>
            <a:ext cx="2517947" cy="1160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062D7601-F29D-6C4B-A022-83F1D01EA849}"/>
              </a:ext>
            </a:extLst>
          </p:cNvPr>
          <p:cNvCxnSpPr>
            <a:stCxn id="58" idx="1"/>
          </p:cNvCxnSpPr>
          <p:nvPr/>
        </p:nvCxnSpPr>
        <p:spPr>
          <a:xfrm rot="10800000">
            <a:off x="3644579" y="2350614"/>
            <a:ext cx="1991848" cy="100950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88EB497-DD6B-5348-BD68-65EE04F7CB9B}"/>
              </a:ext>
            </a:extLst>
          </p:cNvPr>
          <p:cNvSpPr txBox="1"/>
          <p:nvPr/>
        </p:nvSpPr>
        <p:spPr>
          <a:xfrm>
            <a:off x="3962879" y="2716393"/>
            <a:ext cx="1237839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5" dirty="0"/>
              <a:t>Learning signal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954AD97-84F0-D641-9E6A-C7DA58E7BA2B}"/>
              </a:ext>
            </a:extLst>
          </p:cNvPr>
          <p:cNvCxnSpPr>
            <a:stCxn id="8" idx="3"/>
          </p:cNvCxnSpPr>
          <p:nvPr/>
        </p:nvCxnSpPr>
        <p:spPr>
          <a:xfrm flipV="1">
            <a:off x="9129630" y="2148071"/>
            <a:ext cx="596035" cy="11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C710271-1EB5-9F43-B18B-D08DBB702264}"/>
              </a:ext>
            </a:extLst>
          </p:cNvPr>
          <p:cNvCxnSpPr/>
          <p:nvPr/>
        </p:nvCxnSpPr>
        <p:spPr>
          <a:xfrm>
            <a:off x="9054604" y="3950407"/>
            <a:ext cx="6404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910874C-5726-264B-BBA3-0DC1C9CB5CA2}"/>
              </a:ext>
            </a:extLst>
          </p:cNvPr>
          <p:cNvSpPr txBox="1"/>
          <p:nvPr/>
        </p:nvSpPr>
        <p:spPr>
          <a:xfrm>
            <a:off x="9798485" y="1988977"/>
            <a:ext cx="2183611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5" dirty="0" err="1"/>
              <a:t>Consequence</a:t>
            </a:r>
            <a:r>
              <a:rPr lang="fr-FR" sz="1355" dirty="0"/>
              <a:t> of </a:t>
            </a:r>
            <a:r>
              <a:rPr lang="fr-FR" sz="1355" dirty="0" err="1"/>
              <a:t>choosing</a:t>
            </a:r>
            <a:r>
              <a:rPr lang="fr-FR" sz="1355" dirty="0"/>
              <a:t> s1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48A72C2-37E7-734E-91DB-C972629802A3}"/>
              </a:ext>
            </a:extLst>
          </p:cNvPr>
          <p:cNvSpPr txBox="1"/>
          <p:nvPr/>
        </p:nvSpPr>
        <p:spPr>
          <a:xfrm>
            <a:off x="9753247" y="3785675"/>
            <a:ext cx="2183611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5" dirty="0" err="1"/>
              <a:t>Consequence</a:t>
            </a:r>
            <a:r>
              <a:rPr lang="fr-FR" sz="1355" dirty="0"/>
              <a:t> of </a:t>
            </a:r>
            <a:r>
              <a:rPr lang="fr-FR" sz="1355" dirty="0" err="1"/>
              <a:t>choosing</a:t>
            </a:r>
            <a:r>
              <a:rPr lang="fr-FR" sz="1355" dirty="0"/>
              <a:t> s2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77A512-0E3E-344D-813D-14FF2B44DF49}"/>
              </a:ext>
            </a:extLst>
          </p:cNvPr>
          <p:cNvCxnSpPr>
            <a:stCxn id="75" idx="2"/>
          </p:cNvCxnSpPr>
          <p:nvPr/>
        </p:nvCxnSpPr>
        <p:spPr>
          <a:xfrm flipH="1">
            <a:off x="10869264" y="2289829"/>
            <a:ext cx="21027" cy="3065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64E7B93-5951-EF43-865C-2981D6793C70}"/>
              </a:ext>
            </a:extLst>
          </p:cNvPr>
          <p:cNvCxnSpPr>
            <a:cxnSpLocks/>
          </p:cNvCxnSpPr>
          <p:nvPr/>
        </p:nvCxnSpPr>
        <p:spPr>
          <a:xfrm>
            <a:off x="10241322" y="4089382"/>
            <a:ext cx="0" cy="128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8CCE913-C149-024C-B098-2A4E004791B7}"/>
              </a:ext>
            </a:extLst>
          </p:cNvPr>
          <p:cNvCxnSpPr>
            <a:cxnSpLocks/>
          </p:cNvCxnSpPr>
          <p:nvPr/>
        </p:nvCxnSpPr>
        <p:spPr>
          <a:xfrm flipV="1">
            <a:off x="2881593" y="4525817"/>
            <a:ext cx="0" cy="86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722885F-F613-CD48-8BEE-B4D89C1DDF35}"/>
              </a:ext>
            </a:extLst>
          </p:cNvPr>
          <p:cNvCxnSpPr>
            <a:cxnSpLocks/>
          </p:cNvCxnSpPr>
          <p:nvPr/>
        </p:nvCxnSpPr>
        <p:spPr>
          <a:xfrm flipH="1">
            <a:off x="2881593" y="5355152"/>
            <a:ext cx="7987672" cy="40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F0E77247-01D7-664A-8192-912C12937BB4}"/>
              </a:ext>
            </a:extLst>
          </p:cNvPr>
          <p:cNvGrpSpPr/>
          <p:nvPr/>
        </p:nvGrpSpPr>
        <p:grpSpPr>
          <a:xfrm>
            <a:off x="159363" y="3498434"/>
            <a:ext cx="2485150" cy="1808981"/>
            <a:chOff x="633329" y="5110525"/>
            <a:chExt cx="2485150" cy="180898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0B7E37-C0E8-A048-BC3F-4E0B5B4EFD97}"/>
                </a:ext>
              </a:extLst>
            </p:cNvPr>
            <p:cNvSpPr txBox="1"/>
            <p:nvPr/>
          </p:nvSpPr>
          <p:spPr>
            <a:xfrm>
              <a:off x="820056" y="5110525"/>
              <a:ext cx="536557" cy="300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355" dirty="0"/>
                <a:t>Food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49FFEE5-6D2F-244D-84D3-237D2803A6D2}"/>
                </a:ext>
              </a:extLst>
            </p:cNvPr>
            <p:cNvSpPr txBox="1"/>
            <p:nvPr/>
          </p:nvSpPr>
          <p:spPr>
            <a:xfrm>
              <a:off x="876875" y="6122985"/>
              <a:ext cx="424090" cy="300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355" dirty="0" err="1"/>
                <a:t>Sex</a:t>
              </a:r>
              <a:endParaRPr lang="fr-FR" sz="1355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F8E707A-7EA8-D649-8305-7BA6D098B6F3}"/>
                </a:ext>
              </a:extLst>
            </p:cNvPr>
            <p:cNvSpPr txBox="1"/>
            <p:nvPr/>
          </p:nvSpPr>
          <p:spPr>
            <a:xfrm>
              <a:off x="750574" y="5627315"/>
              <a:ext cx="617605" cy="300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355" dirty="0"/>
                <a:t>Water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FD0BF20-6E91-2F4F-A009-4C5378A4CE71}"/>
                </a:ext>
              </a:extLst>
            </p:cNvPr>
            <p:cNvSpPr txBox="1"/>
            <p:nvPr/>
          </p:nvSpPr>
          <p:spPr>
            <a:xfrm>
              <a:off x="633329" y="6618654"/>
              <a:ext cx="686406" cy="300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355" dirty="0"/>
                <a:t>Music?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DBE133D-89D6-474A-8D70-D338C5914DE9}"/>
                </a:ext>
              </a:extLst>
            </p:cNvPr>
            <p:cNvCxnSpPr>
              <a:stCxn id="43" idx="3"/>
            </p:cNvCxnSpPr>
            <p:nvPr/>
          </p:nvCxnSpPr>
          <p:spPr>
            <a:xfrm>
              <a:off x="1356613" y="5260951"/>
              <a:ext cx="1761866" cy="635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5ECAEDA-0ACE-CD45-BAF7-56A09B594645}"/>
                </a:ext>
              </a:extLst>
            </p:cNvPr>
            <p:cNvCxnSpPr>
              <a:stCxn id="59" idx="3"/>
            </p:cNvCxnSpPr>
            <p:nvPr/>
          </p:nvCxnSpPr>
          <p:spPr>
            <a:xfrm>
              <a:off x="1368179" y="5777741"/>
              <a:ext cx="1750300" cy="1191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04E7991-8E7A-3146-9BD3-DD8F7953B50A}"/>
                </a:ext>
              </a:extLst>
            </p:cNvPr>
            <p:cNvCxnSpPr>
              <a:stCxn id="55" idx="3"/>
            </p:cNvCxnSpPr>
            <p:nvPr/>
          </p:nvCxnSpPr>
          <p:spPr>
            <a:xfrm flipV="1">
              <a:off x="1300965" y="5896854"/>
              <a:ext cx="1817514" cy="3765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CBF4497-AE5E-5B43-BED5-2ABE99FCBE0E}"/>
                </a:ext>
              </a:extLst>
            </p:cNvPr>
            <p:cNvCxnSpPr>
              <a:stCxn id="62" idx="3"/>
            </p:cNvCxnSpPr>
            <p:nvPr/>
          </p:nvCxnSpPr>
          <p:spPr>
            <a:xfrm flipV="1">
              <a:off x="1319735" y="5896854"/>
              <a:ext cx="1798744" cy="8722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294FD8F-91A5-7047-8F83-019AC0780E54}"/>
              </a:ext>
            </a:extLst>
          </p:cNvPr>
          <p:cNvSpPr txBox="1"/>
          <p:nvPr/>
        </p:nvSpPr>
        <p:spPr>
          <a:xfrm>
            <a:off x="5676175" y="3858891"/>
            <a:ext cx="12763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Dopamine </a:t>
            </a:r>
            <a:r>
              <a:rPr lang="fr-FR" sz="1100" dirty="0" err="1"/>
              <a:t>neurons</a:t>
            </a:r>
            <a:endParaRPr lang="fr-FR" sz="11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AFBE664-DCB8-514D-A7C2-D0FD6946DEFA}"/>
              </a:ext>
            </a:extLst>
          </p:cNvPr>
          <p:cNvSpPr txBox="1"/>
          <p:nvPr/>
        </p:nvSpPr>
        <p:spPr>
          <a:xfrm>
            <a:off x="3619775" y="1542299"/>
            <a:ext cx="11560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/>
              <a:t>Prefrontal</a:t>
            </a:r>
            <a:r>
              <a:rPr lang="fr-FR" sz="1100" dirty="0"/>
              <a:t> cortex</a:t>
            </a:r>
          </a:p>
          <a:p>
            <a:r>
              <a:rPr lang="fr-FR" sz="1100" dirty="0"/>
              <a:t>Striatum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FA50F05-6D45-1846-A215-5627A058801A}"/>
              </a:ext>
            </a:extLst>
          </p:cNvPr>
          <p:cNvSpPr txBox="1"/>
          <p:nvPr/>
        </p:nvSpPr>
        <p:spPr>
          <a:xfrm>
            <a:off x="5524928" y="1217151"/>
            <a:ext cx="10374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/>
              <a:t>Motor</a:t>
            </a:r>
            <a:r>
              <a:rPr lang="fr-FR" sz="1100" dirty="0"/>
              <a:t> </a:t>
            </a:r>
            <a:r>
              <a:rPr lang="fr-FR" sz="1100" dirty="0" err="1"/>
              <a:t>systems</a:t>
            </a:r>
            <a:endParaRPr lang="fr-FR" sz="1100" dirty="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33B2FEA1-78D8-8841-BDE0-0256A4479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154" y="1824571"/>
            <a:ext cx="1415972" cy="107499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56F5FBC-F349-4E42-946D-2A26936A3A00}"/>
              </a:ext>
            </a:extLst>
          </p:cNvPr>
          <p:cNvSpPr txBox="1"/>
          <p:nvPr/>
        </p:nvSpPr>
        <p:spPr>
          <a:xfrm>
            <a:off x="894213" y="6056416"/>
            <a:ext cx="284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« </a:t>
            </a:r>
            <a:r>
              <a:rPr lang="fr-FR" dirty="0" err="1"/>
              <a:t>Internal</a:t>
            </a:r>
            <a:r>
              <a:rPr lang="fr-FR" dirty="0"/>
              <a:t> </a:t>
            </a:r>
            <a:r>
              <a:rPr lang="fr-FR" dirty="0" err="1"/>
              <a:t>reward</a:t>
            </a:r>
            <a:r>
              <a:rPr lang="fr-FR" dirty="0"/>
              <a:t> </a:t>
            </a:r>
            <a:r>
              <a:rPr lang="fr-FR" dirty="0" err="1"/>
              <a:t>currency</a:t>
            </a:r>
            <a:r>
              <a:rPr lang="fr-FR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2329726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AC19E4-4820-E747-BB6C-31D1271F576D}"/>
              </a:ext>
            </a:extLst>
          </p:cNvPr>
          <p:cNvSpPr txBox="1"/>
          <p:nvPr/>
        </p:nvSpPr>
        <p:spPr>
          <a:xfrm>
            <a:off x="427512" y="249382"/>
            <a:ext cx="206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Que préférez-vous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F6F64-B1A9-1E4E-821E-EF461DBEB050}"/>
              </a:ext>
            </a:extLst>
          </p:cNvPr>
          <p:cNvSpPr txBox="1"/>
          <p:nvPr/>
        </p:nvSpPr>
        <p:spPr>
          <a:xfrm>
            <a:off x="1555668" y="843148"/>
            <a:ext cx="22533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100 euros maintenant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DC400E-924A-0E45-B11D-6AC4AAC0C8C5}"/>
              </a:ext>
            </a:extLst>
          </p:cNvPr>
          <p:cNvSpPr txBox="1"/>
          <p:nvPr/>
        </p:nvSpPr>
        <p:spPr>
          <a:xfrm>
            <a:off x="4132613" y="843148"/>
            <a:ext cx="241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100 euros dans 10 jours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D7DE0A-0F31-C548-BE94-D1FBFD6689BB}"/>
              </a:ext>
            </a:extLst>
          </p:cNvPr>
          <p:cNvSpPr txBox="1"/>
          <p:nvPr/>
        </p:nvSpPr>
        <p:spPr>
          <a:xfrm>
            <a:off x="6871013" y="843148"/>
            <a:ext cx="3489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V(100 euros, 0) &gt; V(100 euros, 10)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18EF3-D762-D843-9EF8-BDE5FD931A7F}"/>
              </a:ext>
            </a:extLst>
          </p:cNvPr>
          <p:cNvSpPr txBox="1"/>
          <p:nvPr/>
        </p:nvSpPr>
        <p:spPr>
          <a:xfrm>
            <a:off x="4132613" y="1660566"/>
            <a:ext cx="24147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100 euros dans 10 jours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BF179A-B42A-484F-A5BB-BAD3CB084B33}"/>
              </a:ext>
            </a:extLst>
          </p:cNvPr>
          <p:cNvSpPr txBox="1"/>
          <p:nvPr/>
        </p:nvSpPr>
        <p:spPr>
          <a:xfrm>
            <a:off x="1555668" y="1660566"/>
            <a:ext cx="21362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10 euros maintenant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0191D-1C7B-5749-8374-5840C2620C24}"/>
              </a:ext>
            </a:extLst>
          </p:cNvPr>
          <p:cNvSpPr txBox="1"/>
          <p:nvPr/>
        </p:nvSpPr>
        <p:spPr>
          <a:xfrm>
            <a:off x="6871013" y="1660566"/>
            <a:ext cx="337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V(10 euros, 0) &lt; V(100 euros, 10)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998D8D-F06C-2B4D-B116-CFF2C54675F9}"/>
              </a:ext>
            </a:extLst>
          </p:cNvPr>
          <p:cNvSpPr txBox="1"/>
          <p:nvPr/>
        </p:nvSpPr>
        <p:spPr>
          <a:xfrm>
            <a:off x="4132613" y="2477984"/>
            <a:ext cx="241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100 euros dans 10 jours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21599E-E410-9644-A877-310EAFB402CD}"/>
              </a:ext>
            </a:extLst>
          </p:cNvPr>
          <p:cNvSpPr txBox="1"/>
          <p:nvPr/>
        </p:nvSpPr>
        <p:spPr>
          <a:xfrm>
            <a:off x="1555668" y="2477984"/>
            <a:ext cx="21362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30 euros maintenant</a:t>
            </a:r>
          </a:p>
        </p:txBody>
      </p:sp>
    </p:spTree>
    <p:extLst>
      <p:ext uri="{BB962C8B-B14F-4D97-AF65-F5344CB8AC3E}">
        <p14:creationId xmlns:p14="http://schemas.microsoft.com/office/powerpoint/2010/main" val="382732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AC19E4-4820-E747-BB6C-31D1271F576D}"/>
              </a:ext>
            </a:extLst>
          </p:cNvPr>
          <p:cNvSpPr txBox="1"/>
          <p:nvPr/>
        </p:nvSpPr>
        <p:spPr>
          <a:xfrm>
            <a:off x="427512" y="249382"/>
            <a:ext cx="206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Que préférez-vous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F6F64-B1A9-1E4E-821E-EF461DBEB050}"/>
              </a:ext>
            </a:extLst>
          </p:cNvPr>
          <p:cNvSpPr txBox="1"/>
          <p:nvPr/>
        </p:nvSpPr>
        <p:spPr>
          <a:xfrm>
            <a:off x="1555668" y="843148"/>
            <a:ext cx="22533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100 euros maintenant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DC400E-924A-0E45-B11D-6AC4AAC0C8C5}"/>
              </a:ext>
            </a:extLst>
          </p:cNvPr>
          <p:cNvSpPr txBox="1"/>
          <p:nvPr/>
        </p:nvSpPr>
        <p:spPr>
          <a:xfrm>
            <a:off x="4132613" y="843148"/>
            <a:ext cx="241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100 euros dans 10 jours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D7DE0A-0F31-C548-BE94-D1FBFD6689BB}"/>
              </a:ext>
            </a:extLst>
          </p:cNvPr>
          <p:cNvSpPr txBox="1"/>
          <p:nvPr/>
        </p:nvSpPr>
        <p:spPr>
          <a:xfrm>
            <a:off x="6871013" y="843148"/>
            <a:ext cx="3489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V(100 euros, 0) &gt; V(100 euros, 10)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18EF3-D762-D843-9EF8-BDE5FD931A7F}"/>
              </a:ext>
            </a:extLst>
          </p:cNvPr>
          <p:cNvSpPr txBox="1"/>
          <p:nvPr/>
        </p:nvSpPr>
        <p:spPr>
          <a:xfrm>
            <a:off x="4132613" y="1660566"/>
            <a:ext cx="24147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100 euros dans 10 jours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BF179A-B42A-484F-A5BB-BAD3CB084B33}"/>
              </a:ext>
            </a:extLst>
          </p:cNvPr>
          <p:cNvSpPr txBox="1"/>
          <p:nvPr/>
        </p:nvSpPr>
        <p:spPr>
          <a:xfrm>
            <a:off x="1555668" y="1660566"/>
            <a:ext cx="21362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10 euros maintenant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0191D-1C7B-5749-8374-5840C2620C24}"/>
              </a:ext>
            </a:extLst>
          </p:cNvPr>
          <p:cNvSpPr txBox="1"/>
          <p:nvPr/>
        </p:nvSpPr>
        <p:spPr>
          <a:xfrm>
            <a:off x="6871013" y="1660566"/>
            <a:ext cx="337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V(10 euros, 0) &lt; V(100 euros, 10)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998D8D-F06C-2B4D-B116-CFF2C54675F9}"/>
              </a:ext>
            </a:extLst>
          </p:cNvPr>
          <p:cNvSpPr txBox="1"/>
          <p:nvPr/>
        </p:nvSpPr>
        <p:spPr>
          <a:xfrm>
            <a:off x="4132613" y="2477984"/>
            <a:ext cx="24147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100 euros dans 10 jours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21599E-E410-9644-A877-310EAFB402CD}"/>
              </a:ext>
            </a:extLst>
          </p:cNvPr>
          <p:cNvSpPr txBox="1"/>
          <p:nvPr/>
        </p:nvSpPr>
        <p:spPr>
          <a:xfrm>
            <a:off x="1555668" y="2477984"/>
            <a:ext cx="21362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30 euros maintenant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CB05F1-9AA6-EA48-B1D5-4173A110115E}"/>
              </a:ext>
            </a:extLst>
          </p:cNvPr>
          <p:cNvSpPr txBox="1"/>
          <p:nvPr/>
        </p:nvSpPr>
        <p:spPr>
          <a:xfrm>
            <a:off x="6929522" y="2477984"/>
            <a:ext cx="337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V(30 euros, 0) &lt; V(100 euros, 10)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6C5E25-9AF1-2041-BE43-3B09DD83E408}"/>
              </a:ext>
            </a:extLst>
          </p:cNvPr>
          <p:cNvSpPr txBox="1"/>
          <p:nvPr/>
        </p:nvSpPr>
        <p:spPr>
          <a:xfrm>
            <a:off x="1555668" y="3295402"/>
            <a:ext cx="21362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90 euros maintenant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71B77D-77CE-5D4E-A3C3-08EF820A0C9E}"/>
              </a:ext>
            </a:extLst>
          </p:cNvPr>
          <p:cNvSpPr txBox="1"/>
          <p:nvPr/>
        </p:nvSpPr>
        <p:spPr>
          <a:xfrm>
            <a:off x="4132613" y="3295402"/>
            <a:ext cx="241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100 euros dans 10 jours</a:t>
            </a:r>
          </a:p>
        </p:txBody>
      </p:sp>
    </p:spTree>
    <p:extLst>
      <p:ext uri="{BB962C8B-B14F-4D97-AF65-F5344CB8AC3E}">
        <p14:creationId xmlns:p14="http://schemas.microsoft.com/office/powerpoint/2010/main" val="205662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AC19E4-4820-E747-BB6C-31D1271F576D}"/>
              </a:ext>
            </a:extLst>
          </p:cNvPr>
          <p:cNvSpPr txBox="1"/>
          <p:nvPr/>
        </p:nvSpPr>
        <p:spPr>
          <a:xfrm>
            <a:off x="427512" y="249382"/>
            <a:ext cx="206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Que préférez-vous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F6F64-B1A9-1E4E-821E-EF461DBEB050}"/>
              </a:ext>
            </a:extLst>
          </p:cNvPr>
          <p:cNvSpPr txBox="1"/>
          <p:nvPr/>
        </p:nvSpPr>
        <p:spPr>
          <a:xfrm>
            <a:off x="1555668" y="843148"/>
            <a:ext cx="22533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100 euros maintenant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DC400E-924A-0E45-B11D-6AC4AAC0C8C5}"/>
              </a:ext>
            </a:extLst>
          </p:cNvPr>
          <p:cNvSpPr txBox="1"/>
          <p:nvPr/>
        </p:nvSpPr>
        <p:spPr>
          <a:xfrm>
            <a:off x="4132613" y="843148"/>
            <a:ext cx="241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100 euros dans 10 jours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D7DE0A-0F31-C548-BE94-D1FBFD6689BB}"/>
              </a:ext>
            </a:extLst>
          </p:cNvPr>
          <p:cNvSpPr txBox="1"/>
          <p:nvPr/>
        </p:nvSpPr>
        <p:spPr>
          <a:xfrm>
            <a:off x="6871013" y="843148"/>
            <a:ext cx="3489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V(100 euros, 0) &gt; V(100 euros, 10)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18EF3-D762-D843-9EF8-BDE5FD931A7F}"/>
              </a:ext>
            </a:extLst>
          </p:cNvPr>
          <p:cNvSpPr txBox="1"/>
          <p:nvPr/>
        </p:nvSpPr>
        <p:spPr>
          <a:xfrm>
            <a:off x="4132613" y="1660566"/>
            <a:ext cx="24147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100 euros dans 10 jours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BF179A-B42A-484F-A5BB-BAD3CB084B33}"/>
              </a:ext>
            </a:extLst>
          </p:cNvPr>
          <p:cNvSpPr txBox="1"/>
          <p:nvPr/>
        </p:nvSpPr>
        <p:spPr>
          <a:xfrm>
            <a:off x="1555668" y="1660566"/>
            <a:ext cx="21362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10 euros maintenant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0191D-1C7B-5749-8374-5840C2620C24}"/>
              </a:ext>
            </a:extLst>
          </p:cNvPr>
          <p:cNvSpPr txBox="1"/>
          <p:nvPr/>
        </p:nvSpPr>
        <p:spPr>
          <a:xfrm>
            <a:off x="6871013" y="1660566"/>
            <a:ext cx="337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V(10 euros, 0) &lt; V(100 euros, 10)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998D8D-F06C-2B4D-B116-CFF2C54675F9}"/>
              </a:ext>
            </a:extLst>
          </p:cNvPr>
          <p:cNvSpPr txBox="1"/>
          <p:nvPr/>
        </p:nvSpPr>
        <p:spPr>
          <a:xfrm>
            <a:off x="4132613" y="2477984"/>
            <a:ext cx="24147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100 euros dans 10 jours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21599E-E410-9644-A877-310EAFB402CD}"/>
              </a:ext>
            </a:extLst>
          </p:cNvPr>
          <p:cNvSpPr txBox="1"/>
          <p:nvPr/>
        </p:nvSpPr>
        <p:spPr>
          <a:xfrm>
            <a:off x="1555668" y="2477984"/>
            <a:ext cx="21362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30 euros maintenant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CB05F1-9AA6-EA48-B1D5-4173A110115E}"/>
              </a:ext>
            </a:extLst>
          </p:cNvPr>
          <p:cNvSpPr txBox="1"/>
          <p:nvPr/>
        </p:nvSpPr>
        <p:spPr>
          <a:xfrm>
            <a:off x="6929522" y="2477984"/>
            <a:ext cx="337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V(30 euros, 0) &lt; V(100 euros, 10)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6C5E25-9AF1-2041-BE43-3B09DD83E408}"/>
              </a:ext>
            </a:extLst>
          </p:cNvPr>
          <p:cNvSpPr txBox="1"/>
          <p:nvPr/>
        </p:nvSpPr>
        <p:spPr>
          <a:xfrm>
            <a:off x="1555668" y="3295402"/>
            <a:ext cx="213629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90 euros maintenant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71B77D-77CE-5D4E-A3C3-08EF820A0C9E}"/>
              </a:ext>
            </a:extLst>
          </p:cNvPr>
          <p:cNvSpPr txBox="1"/>
          <p:nvPr/>
        </p:nvSpPr>
        <p:spPr>
          <a:xfrm>
            <a:off x="4132613" y="3295402"/>
            <a:ext cx="241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100 euros dans 10 jours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B46042-F1BF-8645-A2E6-10F2A01783A5}"/>
              </a:ext>
            </a:extLst>
          </p:cNvPr>
          <p:cNvSpPr txBox="1"/>
          <p:nvPr/>
        </p:nvSpPr>
        <p:spPr>
          <a:xfrm>
            <a:off x="6929522" y="3295402"/>
            <a:ext cx="3264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V(90 euros, 0) = V(100 euros, 10)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C1A6BE-2BDF-8C48-9AE5-49CD737ACD2B}"/>
              </a:ext>
            </a:extLst>
          </p:cNvPr>
          <p:cNvSpPr txBox="1"/>
          <p:nvPr/>
        </p:nvSpPr>
        <p:spPr>
          <a:xfrm>
            <a:off x="253610" y="4623459"/>
            <a:ext cx="3264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V(90 euros, 0) = V(100 euros, 10)</a:t>
            </a:r>
          </a:p>
        </p:txBody>
      </p:sp>
    </p:spTree>
    <p:extLst>
      <p:ext uri="{BB962C8B-B14F-4D97-AF65-F5344CB8AC3E}">
        <p14:creationId xmlns:p14="http://schemas.microsoft.com/office/powerpoint/2010/main" val="19837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AC19E4-4820-E747-BB6C-31D1271F576D}"/>
              </a:ext>
            </a:extLst>
          </p:cNvPr>
          <p:cNvSpPr txBox="1"/>
          <p:nvPr/>
        </p:nvSpPr>
        <p:spPr>
          <a:xfrm>
            <a:off x="427512" y="249382"/>
            <a:ext cx="206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Que préférez-vous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F6F64-B1A9-1E4E-821E-EF461DBEB050}"/>
              </a:ext>
            </a:extLst>
          </p:cNvPr>
          <p:cNvSpPr txBox="1"/>
          <p:nvPr/>
        </p:nvSpPr>
        <p:spPr>
          <a:xfrm>
            <a:off x="1555668" y="843148"/>
            <a:ext cx="21362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10 euros maintenant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DC400E-924A-0E45-B11D-6AC4AAC0C8C5}"/>
              </a:ext>
            </a:extLst>
          </p:cNvPr>
          <p:cNvSpPr txBox="1"/>
          <p:nvPr/>
        </p:nvSpPr>
        <p:spPr>
          <a:xfrm>
            <a:off x="4132613" y="843148"/>
            <a:ext cx="241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100 euros dans 20 jours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640787-BF1F-7E42-B0FF-C3A727A242AF}"/>
              </a:ext>
            </a:extLst>
          </p:cNvPr>
          <p:cNvSpPr txBox="1"/>
          <p:nvPr/>
        </p:nvSpPr>
        <p:spPr>
          <a:xfrm>
            <a:off x="253610" y="4623459"/>
            <a:ext cx="3264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V(90 euros, 0) = V(100 euros, 10)</a:t>
            </a:r>
          </a:p>
        </p:txBody>
      </p:sp>
    </p:spTree>
    <p:extLst>
      <p:ext uri="{BB962C8B-B14F-4D97-AF65-F5344CB8AC3E}">
        <p14:creationId xmlns:p14="http://schemas.microsoft.com/office/powerpoint/2010/main" val="242530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AC19E4-4820-E747-BB6C-31D1271F576D}"/>
              </a:ext>
            </a:extLst>
          </p:cNvPr>
          <p:cNvSpPr txBox="1"/>
          <p:nvPr/>
        </p:nvSpPr>
        <p:spPr>
          <a:xfrm>
            <a:off x="427512" y="249382"/>
            <a:ext cx="206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Que préférez-vous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F6F64-B1A9-1E4E-821E-EF461DBEB050}"/>
              </a:ext>
            </a:extLst>
          </p:cNvPr>
          <p:cNvSpPr txBox="1"/>
          <p:nvPr/>
        </p:nvSpPr>
        <p:spPr>
          <a:xfrm>
            <a:off x="1555668" y="843148"/>
            <a:ext cx="21362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10 euros maintenant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DC400E-924A-0E45-B11D-6AC4AAC0C8C5}"/>
              </a:ext>
            </a:extLst>
          </p:cNvPr>
          <p:cNvSpPr txBox="1"/>
          <p:nvPr/>
        </p:nvSpPr>
        <p:spPr>
          <a:xfrm>
            <a:off x="4132613" y="843148"/>
            <a:ext cx="24147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100 euros dans 20 jours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D7DE0A-0F31-C548-BE94-D1FBFD6689BB}"/>
              </a:ext>
            </a:extLst>
          </p:cNvPr>
          <p:cNvSpPr txBox="1"/>
          <p:nvPr/>
        </p:nvSpPr>
        <p:spPr>
          <a:xfrm>
            <a:off x="6871013" y="843148"/>
            <a:ext cx="3264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V(10 euros, 0) &lt; V(100 euros, 20)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640787-BF1F-7E42-B0FF-C3A727A242AF}"/>
              </a:ext>
            </a:extLst>
          </p:cNvPr>
          <p:cNvSpPr txBox="1"/>
          <p:nvPr/>
        </p:nvSpPr>
        <p:spPr>
          <a:xfrm>
            <a:off x="253610" y="4623459"/>
            <a:ext cx="3264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V(90 euros, 0) = V(100 euros, 10)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FCBE82-9792-4548-82DA-8980DB501A4D}"/>
              </a:ext>
            </a:extLst>
          </p:cNvPr>
          <p:cNvSpPr txBox="1"/>
          <p:nvPr/>
        </p:nvSpPr>
        <p:spPr>
          <a:xfrm>
            <a:off x="1555668" y="1436914"/>
            <a:ext cx="21362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40 euros maintenant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03358-4A45-D244-A8C4-D54EF4796214}"/>
              </a:ext>
            </a:extLst>
          </p:cNvPr>
          <p:cNvSpPr txBox="1"/>
          <p:nvPr/>
        </p:nvSpPr>
        <p:spPr>
          <a:xfrm>
            <a:off x="4132613" y="1436914"/>
            <a:ext cx="241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100 euros dans 20 jours</a:t>
            </a:r>
          </a:p>
        </p:txBody>
      </p:sp>
    </p:spTree>
    <p:extLst>
      <p:ext uri="{BB962C8B-B14F-4D97-AF65-F5344CB8AC3E}">
        <p14:creationId xmlns:p14="http://schemas.microsoft.com/office/powerpoint/2010/main" val="149127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AC19E4-4820-E747-BB6C-31D1271F576D}"/>
              </a:ext>
            </a:extLst>
          </p:cNvPr>
          <p:cNvSpPr txBox="1"/>
          <p:nvPr/>
        </p:nvSpPr>
        <p:spPr>
          <a:xfrm>
            <a:off x="427512" y="249382"/>
            <a:ext cx="206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Que préférez-vous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F6F64-B1A9-1E4E-821E-EF461DBEB050}"/>
              </a:ext>
            </a:extLst>
          </p:cNvPr>
          <p:cNvSpPr txBox="1"/>
          <p:nvPr/>
        </p:nvSpPr>
        <p:spPr>
          <a:xfrm>
            <a:off x="1555668" y="843148"/>
            <a:ext cx="21362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10 euros maintenant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DC400E-924A-0E45-B11D-6AC4AAC0C8C5}"/>
              </a:ext>
            </a:extLst>
          </p:cNvPr>
          <p:cNvSpPr txBox="1"/>
          <p:nvPr/>
        </p:nvSpPr>
        <p:spPr>
          <a:xfrm>
            <a:off x="4132613" y="843148"/>
            <a:ext cx="24147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100 euros dans 20 jours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D7DE0A-0F31-C548-BE94-D1FBFD6689BB}"/>
              </a:ext>
            </a:extLst>
          </p:cNvPr>
          <p:cNvSpPr txBox="1"/>
          <p:nvPr/>
        </p:nvSpPr>
        <p:spPr>
          <a:xfrm>
            <a:off x="6871013" y="843148"/>
            <a:ext cx="3264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V(10 euros, 0) &lt; V(100 euros, 20)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640787-BF1F-7E42-B0FF-C3A727A242AF}"/>
              </a:ext>
            </a:extLst>
          </p:cNvPr>
          <p:cNvSpPr txBox="1"/>
          <p:nvPr/>
        </p:nvSpPr>
        <p:spPr>
          <a:xfrm>
            <a:off x="253610" y="4623459"/>
            <a:ext cx="3264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V(90 euros, 0) = V(100 euros, 10)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FCBE82-9792-4548-82DA-8980DB501A4D}"/>
              </a:ext>
            </a:extLst>
          </p:cNvPr>
          <p:cNvSpPr txBox="1"/>
          <p:nvPr/>
        </p:nvSpPr>
        <p:spPr>
          <a:xfrm>
            <a:off x="1555668" y="1436914"/>
            <a:ext cx="21362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40 euros maintenant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03358-4A45-D244-A8C4-D54EF4796214}"/>
              </a:ext>
            </a:extLst>
          </p:cNvPr>
          <p:cNvSpPr txBox="1"/>
          <p:nvPr/>
        </p:nvSpPr>
        <p:spPr>
          <a:xfrm>
            <a:off x="4132613" y="1436914"/>
            <a:ext cx="24147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100 euros dans 20 jours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5505F-CC3D-BF41-9FAD-2991EC19DB5C}"/>
              </a:ext>
            </a:extLst>
          </p:cNvPr>
          <p:cNvSpPr txBox="1"/>
          <p:nvPr/>
        </p:nvSpPr>
        <p:spPr>
          <a:xfrm>
            <a:off x="6871013" y="1436914"/>
            <a:ext cx="3264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V(40 euros, 0) &lt; V(100 euros, 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8ABE69-3927-E64D-9441-733C89BDEDD9}"/>
              </a:ext>
            </a:extLst>
          </p:cNvPr>
          <p:cNvSpPr txBox="1"/>
          <p:nvPr/>
        </p:nvSpPr>
        <p:spPr>
          <a:xfrm>
            <a:off x="1555668" y="2067088"/>
            <a:ext cx="21362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80 euros maintenant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5E21A1-E7AF-DC46-AA08-10472AF2E8BD}"/>
              </a:ext>
            </a:extLst>
          </p:cNvPr>
          <p:cNvSpPr txBox="1"/>
          <p:nvPr/>
        </p:nvSpPr>
        <p:spPr>
          <a:xfrm>
            <a:off x="4132613" y="2067088"/>
            <a:ext cx="24147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100 euros dans 20 jours</a:t>
            </a:r>
          </a:p>
        </p:txBody>
      </p:sp>
    </p:spTree>
    <p:extLst>
      <p:ext uri="{BB962C8B-B14F-4D97-AF65-F5344CB8AC3E}">
        <p14:creationId xmlns:p14="http://schemas.microsoft.com/office/powerpoint/2010/main" val="112421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AC19E4-4820-E747-BB6C-31D1271F576D}"/>
              </a:ext>
            </a:extLst>
          </p:cNvPr>
          <p:cNvSpPr txBox="1"/>
          <p:nvPr/>
        </p:nvSpPr>
        <p:spPr>
          <a:xfrm>
            <a:off x="427512" y="249382"/>
            <a:ext cx="206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Que préférez-vous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F6F64-B1A9-1E4E-821E-EF461DBEB050}"/>
              </a:ext>
            </a:extLst>
          </p:cNvPr>
          <p:cNvSpPr txBox="1"/>
          <p:nvPr/>
        </p:nvSpPr>
        <p:spPr>
          <a:xfrm>
            <a:off x="1555668" y="843148"/>
            <a:ext cx="21362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10 euros maintenant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DC400E-924A-0E45-B11D-6AC4AAC0C8C5}"/>
              </a:ext>
            </a:extLst>
          </p:cNvPr>
          <p:cNvSpPr txBox="1"/>
          <p:nvPr/>
        </p:nvSpPr>
        <p:spPr>
          <a:xfrm>
            <a:off x="4132613" y="843148"/>
            <a:ext cx="24147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100 euros dans 20 jours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D7DE0A-0F31-C548-BE94-D1FBFD6689BB}"/>
              </a:ext>
            </a:extLst>
          </p:cNvPr>
          <p:cNvSpPr txBox="1"/>
          <p:nvPr/>
        </p:nvSpPr>
        <p:spPr>
          <a:xfrm>
            <a:off x="6871013" y="843148"/>
            <a:ext cx="3264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V(10 euros, 0) &lt; V(100 euros, 20)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640787-BF1F-7E42-B0FF-C3A727A242AF}"/>
              </a:ext>
            </a:extLst>
          </p:cNvPr>
          <p:cNvSpPr txBox="1"/>
          <p:nvPr/>
        </p:nvSpPr>
        <p:spPr>
          <a:xfrm>
            <a:off x="253610" y="4623459"/>
            <a:ext cx="3264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V(90 euros, 0) = V(100 euros, 10)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FCBE82-9792-4548-82DA-8980DB501A4D}"/>
              </a:ext>
            </a:extLst>
          </p:cNvPr>
          <p:cNvSpPr txBox="1"/>
          <p:nvPr/>
        </p:nvSpPr>
        <p:spPr>
          <a:xfrm>
            <a:off x="1555668" y="1436914"/>
            <a:ext cx="21362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40 euros maintenant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03358-4A45-D244-A8C4-D54EF4796214}"/>
              </a:ext>
            </a:extLst>
          </p:cNvPr>
          <p:cNvSpPr txBox="1"/>
          <p:nvPr/>
        </p:nvSpPr>
        <p:spPr>
          <a:xfrm>
            <a:off x="4132613" y="1436914"/>
            <a:ext cx="24147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100 euros dans 20 jours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5505F-CC3D-BF41-9FAD-2991EC19DB5C}"/>
              </a:ext>
            </a:extLst>
          </p:cNvPr>
          <p:cNvSpPr txBox="1"/>
          <p:nvPr/>
        </p:nvSpPr>
        <p:spPr>
          <a:xfrm>
            <a:off x="6871013" y="1436914"/>
            <a:ext cx="3264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V(40 euros, 0) &lt; V(100 euros, 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8ABE69-3927-E64D-9441-733C89BDEDD9}"/>
              </a:ext>
            </a:extLst>
          </p:cNvPr>
          <p:cNvSpPr txBox="1"/>
          <p:nvPr/>
        </p:nvSpPr>
        <p:spPr>
          <a:xfrm>
            <a:off x="1555668" y="2067088"/>
            <a:ext cx="213629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80 euros maintenant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5E21A1-E7AF-DC46-AA08-10472AF2E8BD}"/>
              </a:ext>
            </a:extLst>
          </p:cNvPr>
          <p:cNvSpPr txBox="1"/>
          <p:nvPr/>
        </p:nvSpPr>
        <p:spPr>
          <a:xfrm>
            <a:off x="4132613" y="2067088"/>
            <a:ext cx="24147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100 euros dans 20 jours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1A2110-ED7A-0942-B84B-3A91C7500795}"/>
              </a:ext>
            </a:extLst>
          </p:cNvPr>
          <p:cNvSpPr txBox="1"/>
          <p:nvPr/>
        </p:nvSpPr>
        <p:spPr>
          <a:xfrm>
            <a:off x="6871013" y="2030680"/>
            <a:ext cx="3264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V(80 euros, 0) = V(100 euros, 20)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1CDEE5-EAD8-D243-AE35-46ECCFFA63EF}"/>
              </a:ext>
            </a:extLst>
          </p:cNvPr>
          <p:cNvSpPr txBox="1"/>
          <p:nvPr/>
        </p:nvSpPr>
        <p:spPr>
          <a:xfrm>
            <a:off x="253610" y="5068967"/>
            <a:ext cx="3264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V(80 euros, 0) = V(100 euros, 20)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0853E1-A4A3-0B4B-B812-837D70A3BFE8}"/>
              </a:ext>
            </a:extLst>
          </p:cNvPr>
          <p:cNvSpPr txBox="1"/>
          <p:nvPr/>
        </p:nvSpPr>
        <p:spPr>
          <a:xfrm>
            <a:off x="253610" y="5514475"/>
            <a:ext cx="3264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V(75 euros, 0) = V(100 euros, 30)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A5F9D6-4B3E-C244-88A2-185236B17D1E}"/>
              </a:ext>
            </a:extLst>
          </p:cNvPr>
          <p:cNvSpPr txBox="1"/>
          <p:nvPr/>
        </p:nvSpPr>
        <p:spPr>
          <a:xfrm>
            <a:off x="253610" y="6034777"/>
            <a:ext cx="3264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V(70 euros, 0) = V(100 euros, 40)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D04E14-1F30-2C41-9AAD-78DC6D9ACA34}"/>
              </a:ext>
            </a:extLst>
          </p:cNvPr>
          <p:cNvSpPr txBox="1"/>
          <p:nvPr/>
        </p:nvSpPr>
        <p:spPr>
          <a:xfrm>
            <a:off x="1555668" y="64855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0D69C37-DBDC-1D4B-9C66-14FA9EB62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324" y="3342377"/>
            <a:ext cx="44704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3EDBC6-D1BF-8C40-88BC-FAC8ACFDF356}"/>
              </a:ext>
            </a:extLst>
          </p:cNvPr>
          <p:cNvSpPr txBox="1"/>
          <p:nvPr/>
        </p:nvSpPr>
        <p:spPr>
          <a:xfrm>
            <a:off x="8207524" y="6485534"/>
            <a:ext cx="3727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Kable</a:t>
            </a:r>
            <a:r>
              <a:rPr lang="en-US" sz="1200" dirty="0">
                <a:latin typeface="Times"/>
                <a:cs typeface="Times"/>
              </a:rPr>
              <a:t> &amp; </a:t>
            </a:r>
            <a:r>
              <a:rPr lang="en-US" sz="1200" dirty="0" err="1">
                <a:latin typeface="Times"/>
                <a:cs typeface="Times"/>
              </a:rPr>
              <a:t>Glimcher</a:t>
            </a:r>
            <a:r>
              <a:rPr lang="en-US" sz="1200" dirty="0">
                <a:latin typeface="Times"/>
                <a:cs typeface="Times"/>
              </a:rPr>
              <a:t> (2007). </a:t>
            </a:r>
            <a:r>
              <a:rPr lang="en-US" sz="1200" i="1" dirty="0">
                <a:latin typeface="Times"/>
                <a:cs typeface="Times"/>
              </a:rPr>
              <a:t>Nature Neuroscience</a:t>
            </a:r>
            <a:r>
              <a:rPr lang="en-US" sz="1200" dirty="0">
                <a:latin typeface="Times"/>
                <a:cs typeface="Times"/>
              </a:rPr>
              <a:t> 10, 1625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0F12D5-44FE-AA43-8056-E2639567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415" y="896670"/>
            <a:ext cx="6946900" cy="4660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730FD0-B6FD-BA4B-972D-AEFC0A33664D}"/>
              </a:ext>
            </a:extLst>
          </p:cNvPr>
          <p:cNvSpPr/>
          <p:nvPr/>
        </p:nvSpPr>
        <p:spPr>
          <a:xfrm>
            <a:off x="6673931" y="896670"/>
            <a:ext cx="2351315" cy="2107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0C3453-45F0-9C46-8168-08EFFCD375CA}"/>
              </a:ext>
            </a:extLst>
          </p:cNvPr>
          <p:cNvSpPr/>
          <p:nvPr/>
        </p:nvSpPr>
        <p:spPr>
          <a:xfrm>
            <a:off x="6923314" y="3004457"/>
            <a:ext cx="2660073" cy="2375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A946A9-6342-F442-BFA2-7BB43F101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364" y="232888"/>
            <a:ext cx="2312582" cy="2510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720AA2-47EA-3C44-A71A-0F9F3FF09CBF}"/>
              </a:ext>
            </a:extLst>
          </p:cNvPr>
          <p:cNvSpPr txBox="1"/>
          <p:nvPr/>
        </p:nvSpPr>
        <p:spPr>
          <a:xfrm>
            <a:off x="9999024" y="2859828"/>
            <a:ext cx="14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Paul </a:t>
            </a:r>
            <a:r>
              <a:rPr lang="fr-FR" dirty="0" err="1"/>
              <a:t>Glimcher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43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90773" y="6487273"/>
            <a:ext cx="3431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Levy et al.  (2010). Journal of Neuroscience, 31. 118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01" y="184526"/>
            <a:ext cx="5902572" cy="63027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23D26A-3D9A-9447-A0F8-18D37841F7FC}"/>
              </a:ext>
            </a:extLst>
          </p:cNvPr>
          <p:cNvSpPr/>
          <p:nvPr/>
        </p:nvSpPr>
        <p:spPr>
          <a:xfrm>
            <a:off x="2624447" y="2671948"/>
            <a:ext cx="6721434" cy="3815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7F179-FBD4-8D49-A6D7-AC8CA627D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364" y="232888"/>
            <a:ext cx="2312582" cy="2510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DFDDA7-7DE7-0D41-9AE5-1E70AA6D9968}"/>
              </a:ext>
            </a:extLst>
          </p:cNvPr>
          <p:cNvSpPr txBox="1"/>
          <p:nvPr/>
        </p:nvSpPr>
        <p:spPr>
          <a:xfrm>
            <a:off x="9999024" y="2859828"/>
            <a:ext cx="14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Paul </a:t>
            </a:r>
            <a:r>
              <a:rPr lang="fr-FR" dirty="0" err="1"/>
              <a:t>Glimcher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29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90773" y="6487273"/>
            <a:ext cx="3431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Levy et al.  (2010). Journal of Neuroscience, 31. 118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01" y="184526"/>
            <a:ext cx="5902572" cy="6302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D7F179-FBD4-8D49-A6D7-AC8CA627D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364" y="232888"/>
            <a:ext cx="2312582" cy="2510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DFDDA7-7DE7-0D41-9AE5-1E70AA6D9968}"/>
              </a:ext>
            </a:extLst>
          </p:cNvPr>
          <p:cNvSpPr txBox="1"/>
          <p:nvPr/>
        </p:nvSpPr>
        <p:spPr>
          <a:xfrm>
            <a:off x="9999024" y="2859828"/>
            <a:ext cx="14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Paul </a:t>
            </a:r>
            <a:r>
              <a:rPr lang="fr-FR" dirty="0" err="1"/>
              <a:t>Glimcher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5384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7C1FC3-5122-1E4D-955F-8F616785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73" y="308066"/>
            <a:ext cx="1688556" cy="2241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F529FC-0C0B-9349-B681-00F7F7B1A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377" y="914628"/>
            <a:ext cx="5579207" cy="4120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4B306F-8698-F44F-8F62-0D5F864B1216}"/>
              </a:ext>
            </a:extLst>
          </p:cNvPr>
          <p:cNvSpPr txBox="1"/>
          <p:nvPr/>
        </p:nvSpPr>
        <p:spPr>
          <a:xfrm>
            <a:off x="7346127" y="6439730"/>
            <a:ext cx="4845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Plassman</a:t>
            </a:r>
            <a:r>
              <a:rPr lang="en-US" sz="1200" dirty="0">
                <a:latin typeface="Times"/>
                <a:cs typeface="Times"/>
              </a:rPr>
              <a:t>, </a:t>
            </a:r>
            <a:r>
              <a:rPr lang="en-US" sz="1200" dirty="0" err="1">
                <a:latin typeface="Times"/>
                <a:cs typeface="Times"/>
              </a:rPr>
              <a:t>O’Doherty</a:t>
            </a:r>
            <a:r>
              <a:rPr lang="en-US" sz="1200" dirty="0">
                <a:latin typeface="Times"/>
                <a:cs typeface="Times"/>
              </a:rPr>
              <a:t>, &amp; Rangel  (2007). Journal of Neuroscience, 27, 9984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8441F2-5F1C-164F-912A-583FDD272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453" y="1300925"/>
            <a:ext cx="2100366" cy="21003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46763B-4519-BB46-9335-E804F812D38B}"/>
              </a:ext>
            </a:extLst>
          </p:cNvPr>
          <p:cNvSpPr txBox="1"/>
          <p:nvPr/>
        </p:nvSpPr>
        <p:spPr>
          <a:xfrm>
            <a:off x="4558786" y="319249"/>
            <a:ext cx="2507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Condition expérimentale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E1C953-4CD6-4A46-A8A2-80A4B411D115}"/>
              </a:ext>
            </a:extLst>
          </p:cNvPr>
          <p:cNvSpPr txBox="1"/>
          <p:nvPr/>
        </p:nvSpPr>
        <p:spPr>
          <a:xfrm>
            <a:off x="270873" y="2549512"/>
            <a:ext cx="1651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John </a:t>
            </a:r>
            <a:r>
              <a:rPr lang="fr-FR" dirty="0" err="1"/>
              <a:t>O’Doherty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80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90773" y="6487273"/>
            <a:ext cx="3431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Levy et al.  (2010). Journal of Neuroscience, 31. 118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533400"/>
            <a:ext cx="6273800" cy="579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AD5260-A909-A549-BE8C-1740C6D99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364" y="232888"/>
            <a:ext cx="2312582" cy="2510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18DD8E-EC05-1441-A532-594A4A5FD7E3}"/>
              </a:ext>
            </a:extLst>
          </p:cNvPr>
          <p:cNvSpPr txBox="1"/>
          <p:nvPr/>
        </p:nvSpPr>
        <p:spPr>
          <a:xfrm>
            <a:off x="9999024" y="2859828"/>
            <a:ext cx="14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Paul </a:t>
            </a:r>
            <a:r>
              <a:rPr lang="fr-FR" dirty="0" err="1"/>
              <a:t>Glimcher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4064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90773" y="6487273"/>
            <a:ext cx="3431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Levy et al.  (2010). Journal of Neuroscience, 31. 118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82" y="642709"/>
            <a:ext cx="6090849" cy="5844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E2AA45-B0CB-344E-8448-F3DDC6A49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364" y="232888"/>
            <a:ext cx="2312582" cy="2510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FA0424-0D94-9449-B23C-501B3B6F75AF}"/>
              </a:ext>
            </a:extLst>
          </p:cNvPr>
          <p:cNvSpPr txBox="1"/>
          <p:nvPr/>
        </p:nvSpPr>
        <p:spPr>
          <a:xfrm>
            <a:off x="9999024" y="2859828"/>
            <a:ext cx="14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Paul </a:t>
            </a:r>
            <a:r>
              <a:rPr lang="fr-FR" dirty="0" err="1"/>
              <a:t>Glimcher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D5645A-52B1-2F49-909A-3BF78A373453}"/>
              </a:ext>
            </a:extLst>
          </p:cNvPr>
          <p:cNvSpPr/>
          <p:nvPr/>
        </p:nvSpPr>
        <p:spPr>
          <a:xfrm>
            <a:off x="1208682" y="3871355"/>
            <a:ext cx="6320274" cy="26159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9D9778-8DFA-9C4E-9DD2-4A152DA3AEF1}"/>
              </a:ext>
            </a:extLst>
          </p:cNvPr>
          <p:cNvSpPr/>
          <p:nvPr/>
        </p:nvSpPr>
        <p:spPr>
          <a:xfrm>
            <a:off x="1378039" y="2446986"/>
            <a:ext cx="5921492" cy="1326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810B6F-9773-FB4F-8931-093E1FAEAA12}"/>
              </a:ext>
            </a:extLst>
          </p:cNvPr>
          <p:cNvSpPr/>
          <p:nvPr/>
        </p:nvSpPr>
        <p:spPr>
          <a:xfrm>
            <a:off x="1493949" y="2228045"/>
            <a:ext cx="1790164" cy="746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3ACC16-A78A-D04B-9A4B-4E692CDE0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203" y="3350296"/>
            <a:ext cx="49530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6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90773" y="6487273"/>
            <a:ext cx="3431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Levy et al.  (2010). Journal of Neuroscience, 31. 118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533400"/>
            <a:ext cx="81915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61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90773" y="6487273"/>
            <a:ext cx="3431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Levy et al.  (2010). Journal of Neuroscience, 31. 118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554" y="0"/>
            <a:ext cx="3785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25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A33FD9-3D6F-FF47-A4B2-E4E549EBEB87}"/>
              </a:ext>
            </a:extLst>
          </p:cNvPr>
          <p:cNvSpPr txBox="1"/>
          <p:nvPr/>
        </p:nvSpPr>
        <p:spPr>
          <a:xfrm>
            <a:off x="420624" y="274320"/>
            <a:ext cx="11434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TIME-OUT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F3241E-1CB3-2049-93C1-8C22CFD7751A}"/>
              </a:ext>
            </a:extLst>
          </p:cNvPr>
          <p:cNvSpPr txBox="1"/>
          <p:nvPr/>
        </p:nvSpPr>
        <p:spPr>
          <a:xfrm>
            <a:off x="1030988" y="1493570"/>
            <a:ext cx="1041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Qu’est-ce qu’une courbe de dévaluation ? Qu’est-ce que le paramètre de dévaluation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DEF460-36D6-1742-A0A8-32D1C4D140F9}"/>
              </a:ext>
            </a:extLst>
          </p:cNvPr>
          <p:cNvSpPr txBox="1"/>
          <p:nvPr/>
        </p:nvSpPr>
        <p:spPr>
          <a:xfrm>
            <a:off x="1043866" y="2264155"/>
            <a:ext cx="1041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Comment mesure-t-on une courbe de dévaluation 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5AF3E1-03AA-AA43-B571-8837E4294DF3}"/>
              </a:ext>
            </a:extLst>
          </p:cNvPr>
          <p:cNvSpPr txBox="1"/>
          <p:nvPr/>
        </p:nvSpPr>
        <p:spPr>
          <a:xfrm>
            <a:off x="1043865" y="3189287"/>
            <a:ext cx="1041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Que nous apprends l’étude de </a:t>
            </a:r>
            <a:r>
              <a:rPr lang="fr-FR" dirty="0" err="1"/>
              <a:t>Kable</a:t>
            </a:r>
            <a:r>
              <a:rPr lang="fr-FR" dirty="0"/>
              <a:t> et </a:t>
            </a:r>
            <a:r>
              <a:rPr lang="fr-FR" dirty="0" err="1"/>
              <a:t>Glimcher</a:t>
            </a:r>
            <a:r>
              <a:rPr lang="fr-FR" dirty="0"/>
              <a:t> à ce sujet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D1D948-FACC-8040-ABA6-69BB0DEC4276}"/>
              </a:ext>
            </a:extLst>
          </p:cNvPr>
          <p:cNvSpPr txBox="1"/>
          <p:nvPr/>
        </p:nvSpPr>
        <p:spPr>
          <a:xfrm>
            <a:off x="1043864" y="4268966"/>
            <a:ext cx="1041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Peut-on prévoir les comportements de consommation d’un sujet sur la base de son activité cérébrale ?</a:t>
            </a:r>
          </a:p>
        </p:txBody>
      </p:sp>
    </p:spTree>
    <p:extLst>
      <p:ext uri="{BB962C8B-B14F-4D97-AF65-F5344CB8AC3E}">
        <p14:creationId xmlns:p14="http://schemas.microsoft.com/office/powerpoint/2010/main" val="3509555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7C1FC3-5122-1E4D-955F-8F616785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73" y="308066"/>
            <a:ext cx="1688556" cy="2241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F529FC-0C0B-9349-B681-00F7F7B1A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377" y="914628"/>
            <a:ext cx="5579207" cy="4120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4B306F-8698-F44F-8F62-0D5F864B1216}"/>
              </a:ext>
            </a:extLst>
          </p:cNvPr>
          <p:cNvSpPr txBox="1"/>
          <p:nvPr/>
        </p:nvSpPr>
        <p:spPr>
          <a:xfrm>
            <a:off x="7346127" y="6439730"/>
            <a:ext cx="4845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Plassman</a:t>
            </a:r>
            <a:r>
              <a:rPr lang="en-US" sz="1200" dirty="0">
                <a:latin typeface="Times"/>
                <a:cs typeface="Times"/>
              </a:rPr>
              <a:t>, </a:t>
            </a:r>
            <a:r>
              <a:rPr lang="en-US" sz="1200" dirty="0" err="1">
                <a:latin typeface="Times"/>
                <a:cs typeface="Times"/>
              </a:rPr>
              <a:t>O’Doherty</a:t>
            </a:r>
            <a:r>
              <a:rPr lang="en-US" sz="1200" dirty="0">
                <a:latin typeface="Times"/>
                <a:cs typeface="Times"/>
              </a:rPr>
              <a:t>, &amp; Rangel  (2007). Journal of Neuroscience, 27, 9984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97C8B5-8153-634A-A07E-567EA0E7A492}"/>
              </a:ext>
            </a:extLst>
          </p:cNvPr>
          <p:cNvSpPr txBox="1"/>
          <p:nvPr/>
        </p:nvSpPr>
        <p:spPr>
          <a:xfrm>
            <a:off x="3713262" y="1543793"/>
            <a:ext cx="4096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Combien êtes-vous prêt à payer au plus pour ce snack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C1CA5B-7C06-8C49-AD17-00940C331492}"/>
              </a:ext>
            </a:extLst>
          </p:cNvPr>
          <p:cNvSpPr txBox="1"/>
          <p:nvPr/>
        </p:nvSpPr>
        <p:spPr>
          <a:xfrm>
            <a:off x="3859480" y="25695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9967A-1289-4A4D-822E-C894F0F5FF1A}"/>
              </a:ext>
            </a:extLst>
          </p:cNvPr>
          <p:cNvSpPr txBox="1"/>
          <p:nvPr/>
        </p:nvSpPr>
        <p:spPr>
          <a:xfrm>
            <a:off x="4952409" y="25695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A31ABB-FD5A-9447-95BE-167F23B7F64D}"/>
              </a:ext>
            </a:extLst>
          </p:cNvPr>
          <p:cNvSpPr txBox="1"/>
          <p:nvPr/>
        </p:nvSpPr>
        <p:spPr>
          <a:xfrm>
            <a:off x="6276709" y="25495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27ABA-26B1-9442-9120-4AB10953F866}"/>
              </a:ext>
            </a:extLst>
          </p:cNvPr>
          <p:cNvSpPr txBox="1"/>
          <p:nvPr/>
        </p:nvSpPr>
        <p:spPr>
          <a:xfrm>
            <a:off x="7465146" y="25695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B6E7B-E7B9-FA46-BCFE-CA537F2D64B6}"/>
              </a:ext>
            </a:extLst>
          </p:cNvPr>
          <p:cNvSpPr txBox="1"/>
          <p:nvPr/>
        </p:nvSpPr>
        <p:spPr>
          <a:xfrm>
            <a:off x="4558786" y="319249"/>
            <a:ext cx="2507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Condition expérimentale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D22D96-8BE1-FE42-8384-4E5AAEFBA683}"/>
              </a:ext>
            </a:extLst>
          </p:cNvPr>
          <p:cNvSpPr txBox="1"/>
          <p:nvPr/>
        </p:nvSpPr>
        <p:spPr>
          <a:xfrm>
            <a:off x="270873" y="2549512"/>
            <a:ext cx="1651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John </a:t>
            </a:r>
            <a:r>
              <a:rPr lang="fr-FR" dirty="0" err="1"/>
              <a:t>O’Doherty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5915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7C1FC3-5122-1E4D-955F-8F616785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73" y="308066"/>
            <a:ext cx="1688556" cy="2241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F529FC-0C0B-9349-B681-00F7F7B1A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377" y="914628"/>
            <a:ext cx="5579207" cy="4120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4B306F-8698-F44F-8F62-0D5F864B1216}"/>
              </a:ext>
            </a:extLst>
          </p:cNvPr>
          <p:cNvSpPr txBox="1"/>
          <p:nvPr/>
        </p:nvSpPr>
        <p:spPr>
          <a:xfrm>
            <a:off x="7346127" y="6439730"/>
            <a:ext cx="4845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Plassman</a:t>
            </a:r>
            <a:r>
              <a:rPr lang="en-US" sz="1200" dirty="0">
                <a:latin typeface="Times"/>
                <a:cs typeface="Times"/>
              </a:rPr>
              <a:t>, </a:t>
            </a:r>
            <a:r>
              <a:rPr lang="en-US" sz="1200" dirty="0" err="1">
                <a:latin typeface="Times"/>
                <a:cs typeface="Times"/>
              </a:rPr>
              <a:t>O’Doherty</a:t>
            </a:r>
            <a:r>
              <a:rPr lang="en-US" sz="1200" dirty="0">
                <a:latin typeface="Times"/>
                <a:cs typeface="Times"/>
              </a:rPr>
              <a:t>, &amp; Rangel  (2007). Journal of Neuroscience, 27, 9984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97C8B5-8153-634A-A07E-567EA0E7A492}"/>
              </a:ext>
            </a:extLst>
          </p:cNvPr>
          <p:cNvSpPr txBox="1"/>
          <p:nvPr/>
        </p:nvSpPr>
        <p:spPr>
          <a:xfrm>
            <a:off x="3713262" y="1543793"/>
            <a:ext cx="4096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Combien êtes-vous prêt à payer au plus pour ce snack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C1CA5B-7C06-8C49-AD17-00940C331492}"/>
              </a:ext>
            </a:extLst>
          </p:cNvPr>
          <p:cNvSpPr txBox="1"/>
          <p:nvPr/>
        </p:nvSpPr>
        <p:spPr>
          <a:xfrm>
            <a:off x="3859480" y="25695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9967A-1289-4A4D-822E-C894F0F5FF1A}"/>
              </a:ext>
            </a:extLst>
          </p:cNvPr>
          <p:cNvSpPr txBox="1"/>
          <p:nvPr/>
        </p:nvSpPr>
        <p:spPr>
          <a:xfrm>
            <a:off x="4952409" y="25695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A31ABB-FD5A-9447-95BE-167F23B7F64D}"/>
              </a:ext>
            </a:extLst>
          </p:cNvPr>
          <p:cNvSpPr txBox="1"/>
          <p:nvPr/>
        </p:nvSpPr>
        <p:spPr>
          <a:xfrm>
            <a:off x="6276709" y="25495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27ABA-26B1-9442-9120-4AB10953F866}"/>
              </a:ext>
            </a:extLst>
          </p:cNvPr>
          <p:cNvSpPr txBox="1"/>
          <p:nvPr/>
        </p:nvSpPr>
        <p:spPr>
          <a:xfrm>
            <a:off x="7465146" y="2569580"/>
            <a:ext cx="4187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$3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664335-528E-684F-8594-2FB97E8B537B}"/>
              </a:ext>
            </a:extLst>
          </p:cNvPr>
          <p:cNvSpPr txBox="1"/>
          <p:nvPr/>
        </p:nvSpPr>
        <p:spPr>
          <a:xfrm>
            <a:off x="4558786" y="319249"/>
            <a:ext cx="2507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Condition expérimentale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5EFC66-C832-4346-8DFF-F264AE539061}"/>
              </a:ext>
            </a:extLst>
          </p:cNvPr>
          <p:cNvSpPr txBox="1"/>
          <p:nvPr/>
        </p:nvSpPr>
        <p:spPr>
          <a:xfrm>
            <a:off x="270873" y="2549512"/>
            <a:ext cx="1651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John </a:t>
            </a:r>
            <a:r>
              <a:rPr lang="fr-FR" dirty="0" err="1"/>
              <a:t>O’Doherty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1136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7C1FC3-5122-1E4D-955F-8F616785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73" y="308066"/>
            <a:ext cx="1688556" cy="2241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F529FC-0C0B-9349-B681-00F7F7B1A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377" y="914628"/>
            <a:ext cx="5579207" cy="4120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4B306F-8698-F44F-8F62-0D5F864B1216}"/>
              </a:ext>
            </a:extLst>
          </p:cNvPr>
          <p:cNvSpPr txBox="1"/>
          <p:nvPr/>
        </p:nvSpPr>
        <p:spPr>
          <a:xfrm>
            <a:off x="7346127" y="6439730"/>
            <a:ext cx="4845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Plassman</a:t>
            </a:r>
            <a:r>
              <a:rPr lang="en-US" sz="1200" dirty="0">
                <a:latin typeface="Times"/>
                <a:cs typeface="Times"/>
              </a:rPr>
              <a:t>, </a:t>
            </a:r>
            <a:r>
              <a:rPr lang="en-US" sz="1200" dirty="0" err="1">
                <a:latin typeface="Times"/>
                <a:cs typeface="Times"/>
              </a:rPr>
              <a:t>O’Doherty</a:t>
            </a:r>
            <a:r>
              <a:rPr lang="en-US" sz="1200" dirty="0">
                <a:latin typeface="Times"/>
                <a:cs typeface="Times"/>
              </a:rPr>
              <a:t>, &amp; Rangel  (2007). Journal of Neuroscience, 27, 9984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8441F2-5F1C-164F-912A-583FDD272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453" y="1300925"/>
            <a:ext cx="2100366" cy="21003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5A38CC-C1D4-1241-AA1E-C1DF4D1B03FD}"/>
              </a:ext>
            </a:extLst>
          </p:cNvPr>
          <p:cNvSpPr txBox="1"/>
          <p:nvPr/>
        </p:nvSpPr>
        <p:spPr>
          <a:xfrm>
            <a:off x="4558786" y="319249"/>
            <a:ext cx="196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Condition Contrôle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16E7E-4AEC-8F42-92AC-E5CC7C8C8F31}"/>
              </a:ext>
            </a:extLst>
          </p:cNvPr>
          <p:cNvSpPr txBox="1"/>
          <p:nvPr/>
        </p:nvSpPr>
        <p:spPr>
          <a:xfrm>
            <a:off x="270873" y="2549512"/>
            <a:ext cx="1651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John </a:t>
            </a:r>
            <a:r>
              <a:rPr lang="fr-FR" dirty="0" err="1"/>
              <a:t>O’Doherty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6816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7C1FC3-5122-1E4D-955F-8F616785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73" y="308066"/>
            <a:ext cx="1688556" cy="2241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F529FC-0C0B-9349-B681-00F7F7B1A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377" y="914628"/>
            <a:ext cx="5579207" cy="4120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4B306F-8698-F44F-8F62-0D5F864B1216}"/>
              </a:ext>
            </a:extLst>
          </p:cNvPr>
          <p:cNvSpPr txBox="1"/>
          <p:nvPr/>
        </p:nvSpPr>
        <p:spPr>
          <a:xfrm>
            <a:off x="7346127" y="6439730"/>
            <a:ext cx="4845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Plassman</a:t>
            </a:r>
            <a:r>
              <a:rPr lang="en-US" sz="1200" dirty="0">
                <a:latin typeface="Times"/>
                <a:cs typeface="Times"/>
              </a:rPr>
              <a:t>, </a:t>
            </a:r>
            <a:r>
              <a:rPr lang="en-US" sz="1200" dirty="0" err="1">
                <a:latin typeface="Times"/>
                <a:cs typeface="Times"/>
              </a:rPr>
              <a:t>O’Doherty</a:t>
            </a:r>
            <a:r>
              <a:rPr lang="en-US" sz="1200" dirty="0">
                <a:latin typeface="Times"/>
                <a:cs typeface="Times"/>
              </a:rPr>
              <a:t>, &amp; Rangel  (2007). Journal of Neuroscience, 27, 9984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97C8B5-8153-634A-A07E-567EA0E7A492}"/>
              </a:ext>
            </a:extLst>
          </p:cNvPr>
          <p:cNvSpPr txBox="1"/>
          <p:nvPr/>
        </p:nvSpPr>
        <p:spPr>
          <a:xfrm>
            <a:off x="3713262" y="1543793"/>
            <a:ext cx="4096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Combien êtes-vous prêt à payer au plus pour ce snack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27ABA-26B1-9442-9120-4AB10953F866}"/>
              </a:ext>
            </a:extLst>
          </p:cNvPr>
          <p:cNvSpPr txBox="1"/>
          <p:nvPr/>
        </p:nvSpPr>
        <p:spPr>
          <a:xfrm>
            <a:off x="7465146" y="25695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08A0F8-F593-3244-AA4A-B9C4EE636BCB}"/>
              </a:ext>
            </a:extLst>
          </p:cNvPr>
          <p:cNvSpPr txBox="1"/>
          <p:nvPr/>
        </p:nvSpPr>
        <p:spPr>
          <a:xfrm>
            <a:off x="4558786" y="319249"/>
            <a:ext cx="196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Condition Contrôle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55052D-5984-A94B-846D-43E5A96B99D8}"/>
              </a:ext>
            </a:extLst>
          </p:cNvPr>
          <p:cNvSpPr txBox="1"/>
          <p:nvPr/>
        </p:nvSpPr>
        <p:spPr>
          <a:xfrm>
            <a:off x="270873" y="2549512"/>
            <a:ext cx="1651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John </a:t>
            </a:r>
            <a:r>
              <a:rPr lang="fr-FR" dirty="0" err="1"/>
              <a:t>O’Doherty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4289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4281F-0BCF-8C4F-9C79-98CC79F3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08" y="277832"/>
            <a:ext cx="5501146" cy="25128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248551-B8D7-4544-920E-30484CE3CD26}"/>
              </a:ext>
            </a:extLst>
          </p:cNvPr>
          <p:cNvSpPr txBox="1"/>
          <p:nvPr/>
        </p:nvSpPr>
        <p:spPr>
          <a:xfrm>
            <a:off x="6163294" y="1214784"/>
            <a:ext cx="3239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Cortex </a:t>
            </a:r>
            <a:r>
              <a:rPr lang="fr-FR" dirty="0" err="1"/>
              <a:t>préfrontral</a:t>
            </a:r>
            <a:r>
              <a:rPr lang="fr-FR" dirty="0"/>
              <a:t> </a:t>
            </a:r>
            <a:r>
              <a:rPr lang="fr-FR" dirty="0" err="1"/>
              <a:t>ventro</a:t>
            </a:r>
            <a:r>
              <a:rPr lang="fr-FR" dirty="0"/>
              <a:t>-médial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AD00B-305D-7844-A3C8-B10E85A8F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587" y="3641766"/>
            <a:ext cx="6908800" cy="2590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F4EA13-E58F-4D4D-A9FE-1BB3112DFCDF}"/>
              </a:ext>
            </a:extLst>
          </p:cNvPr>
          <p:cNvSpPr txBox="1"/>
          <p:nvPr/>
        </p:nvSpPr>
        <p:spPr>
          <a:xfrm>
            <a:off x="7346127" y="6439730"/>
            <a:ext cx="4845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Plassman</a:t>
            </a:r>
            <a:r>
              <a:rPr lang="en-US" sz="1200" dirty="0">
                <a:latin typeface="Times"/>
                <a:cs typeface="Times"/>
              </a:rPr>
              <a:t>, </a:t>
            </a:r>
            <a:r>
              <a:rPr lang="en-US" sz="1200" dirty="0" err="1">
                <a:latin typeface="Times"/>
                <a:cs typeface="Times"/>
              </a:rPr>
              <a:t>O’Doherty</a:t>
            </a:r>
            <a:r>
              <a:rPr lang="en-US" sz="1200" dirty="0">
                <a:latin typeface="Times"/>
                <a:cs typeface="Times"/>
              </a:rPr>
              <a:t>, &amp; Rangel  (2007). Journal of Neuroscience, 27, 9984 </a:t>
            </a:r>
          </a:p>
        </p:txBody>
      </p:sp>
    </p:spTree>
    <p:extLst>
      <p:ext uri="{BB962C8B-B14F-4D97-AF65-F5344CB8AC3E}">
        <p14:creationId xmlns:p14="http://schemas.microsoft.com/office/powerpoint/2010/main" val="215520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11862" y="6404104"/>
            <a:ext cx="449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Levy &amp; </a:t>
            </a:r>
            <a:r>
              <a:rPr lang="en-US" sz="1200" dirty="0" err="1">
                <a:latin typeface="Times"/>
                <a:cs typeface="Times"/>
              </a:rPr>
              <a:t>Glimcher</a:t>
            </a:r>
            <a:r>
              <a:rPr lang="en-US" sz="1200" dirty="0">
                <a:latin typeface="Times"/>
                <a:cs typeface="Times"/>
              </a:rPr>
              <a:t>  (2012). Current opinion in neurobiology, 22, 1027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4" y="1"/>
            <a:ext cx="5024757" cy="640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40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1156</Words>
  <Application>Microsoft Macintosh PowerPoint</Application>
  <PresentationFormat>Widescreen</PresentationFormat>
  <Paragraphs>184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Times</vt:lpstr>
      <vt:lpstr>Office Theme</vt:lpstr>
      <vt:lpstr>Cerveau et Récompense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Cerveau et Récompense</dc:title>
  <dc:creator>Jérémie Jozefowiez</dc:creator>
  <cp:lastModifiedBy>Jérémie Jozefowiez</cp:lastModifiedBy>
  <cp:revision>1</cp:revision>
  <dcterms:created xsi:type="dcterms:W3CDTF">2022-03-18T15:56:26Z</dcterms:created>
  <dcterms:modified xsi:type="dcterms:W3CDTF">2022-03-18T15:57:40Z</dcterms:modified>
</cp:coreProperties>
</file>